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75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000000"/>
      </a:tcTxStyle>
      <a:tcStyle>
        <a:tcBdr>
          <a:left>
            <a:ln w="12700" cap="flat">
              <a:solidFill>
                <a:srgbClr val="444444"/>
              </a:solidFill>
              <a:prstDash val="solid"/>
              <a:miter lim="400000"/>
            </a:ln>
          </a:left>
          <a:right>
            <a:ln w="12700" cap="flat">
              <a:solidFill>
                <a:srgbClr val="444444"/>
              </a:solidFill>
              <a:prstDash val="solid"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solidFill>
                <a:srgbClr val="444444"/>
              </a:solidFill>
              <a:prstDash val="solid"/>
              <a:miter lim="400000"/>
            </a:ln>
          </a:insideV>
        </a:tcBdr>
        <a:fill>
          <a:solidFill>
            <a:srgbClr val="444444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06060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06060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E09F0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191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>
              <a:defRPr sz="1800" b="1" i="0" u="none" strike="noStrike">
                <a:solidFill>
                  <a:srgbClr val="000000"/>
                </a:solidFill>
                <a:latin typeface="Gill Sans"/>
              </a:defRPr>
            </a:pPr>
            <a:r>
              <a:rPr lang="en-US" sz="1800" b="1" i="0" u="none" strike="noStrike">
                <a:solidFill>
                  <a:srgbClr val="000000"/>
                </a:solidFill>
                <a:latin typeface="Gill Sans"/>
              </a:rPr>
              <a:t>ARS Interview Distribution</a:t>
            </a:r>
          </a:p>
        </c:rich>
      </c:tx>
      <c:layout>
        <c:manualLayout>
          <c:xMode val="edge"/>
          <c:yMode val="edge"/>
          <c:x val="0.255591"/>
          <c:y val="0.0"/>
          <c:w val="0.488817"/>
          <c:h val="0.069316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807289"/>
          <c:y val="0.0693162"/>
          <c:w val="0.914271"/>
          <c:h val="0.6635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People Interviewed</c:v>
                </c:pt>
              </c:strCache>
            </c:strRef>
          </c:tx>
          <c:spPr>
            <a:gradFill flip="none" rotWithShape="1">
              <a:gsLst>
                <a:gs pos="0">
                  <a:srgbClr val="000000"/>
                </a:gs>
                <a:gs pos="100000">
                  <a:srgbClr val="BABAB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algn="tl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sz="1000" b="0" i="0" u="none" strike="noStrike">
                    <a:solidFill>
                      <a:srgbClr val="000000"/>
                    </a:solidFill>
                    <a:latin typeface="Gill San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Crop Production and Protection</c:v>
                </c:pt>
                <c:pt idx="1">
                  <c:v>Nat Resources &amp; Sustainable Ag Sys</c:v>
                </c:pt>
                <c:pt idx="2">
                  <c:v>Animal Production and Protection</c:v>
                </c:pt>
                <c:pt idx="3">
                  <c:v>Nutrition, Food Safety, and Quality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34.0</c:v>
                </c:pt>
                <c:pt idx="1">
                  <c:v>30.0</c:v>
                </c:pt>
                <c:pt idx="2">
                  <c:v>25.0</c:v>
                </c:pt>
                <c:pt idx="3">
                  <c:v>12.0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29360296"/>
        <c:axId val="2125812296"/>
      </c:barChart>
      <c:catAx>
        <c:axId val="2029360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2700000"/>
          <a:lstStyle/>
          <a:p>
            <a:pPr>
              <a:defRPr sz="10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25812296"/>
        <c:crosses val="autoZero"/>
        <c:auto val="1"/>
        <c:lblAlgn val="ctr"/>
        <c:lblOffset val="100"/>
        <c:noMultiLvlLbl val="1"/>
      </c:catAx>
      <c:valAx>
        <c:axId val="2125812296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bevel/>
            </a:ln>
          </c:spPr>
        </c:majorGridlines>
        <c:title>
          <c:tx>
            <c:rich>
              <a:bodyPr rot="-5400000"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Gill Sans"/>
                  </a:defRPr>
                </a:pPr>
                <a:r>
                  <a:rPr lang="en-US" sz="1000" b="1" i="0" u="none" strike="noStrike">
                    <a:solidFill>
                      <a:srgbClr val="000000"/>
                    </a:solidFill>
                    <a:latin typeface="Gill Sans"/>
                  </a:rPr>
                  <a:t>Number of People Interviewed</a:t>
                </a:r>
              </a:p>
            </c:rich>
          </c:tx>
          <c:layout/>
          <c:overlay val="1"/>
        </c:title>
        <c:numFmt formatCode="0" sourceLinked="0"/>
        <c:majorTickMark val="out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29360296"/>
        <c:crosses val="autoZero"/>
        <c:crossBetween val="between"/>
        <c:majorUnit val="10.0"/>
        <c:minorUnit val="5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66080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300"/>
            </a:pPr>
            <a:r>
              <a:rPr lang="en-US" dirty="0" smtClean="0"/>
              <a:t>Beltsville External Access</a:t>
            </a:r>
          </a:p>
          <a:p>
            <a:pPr>
              <a:defRPr sz="2300"/>
            </a:pPr>
            <a:r>
              <a:rPr lang="en-US" dirty="0" smtClean="0"/>
              <a:t>Point is Priority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7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G_1812-filter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800" y="-2609850"/>
            <a:ext cx="13106400" cy="1747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0" y="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0" y="862330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-50800" y="4533900"/>
            <a:ext cx="13106400" cy="2159000"/>
          </a:xfrm>
          <a:prstGeom prst="rect">
            <a:avLst/>
          </a:prstGeom>
          <a:solidFill>
            <a:srgbClr val="7A7A7A">
              <a:alpha val="86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0" y="8610600"/>
            <a:ext cx="13004800" cy="1219200"/>
          </a:xfrm>
          <a:prstGeom prst="rect">
            <a:avLst/>
          </a:prstGeom>
          <a:solidFill>
            <a:srgbClr val="EBEBEB">
              <a:alpha val="86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" name="Bioteam_LOGO_CMYK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8686800"/>
            <a:ext cx="1189890" cy="1003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317500" y="4762500"/>
            <a:ext cx="12496800" cy="10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317500" y="5778500"/>
            <a:ext cx="12496800" cy="698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SzTx/>
              <a:buFont typeface="Lucida Grande"/>
              <a:buNone/>
              <a:defRPr sz="3800" b="0">
                <a:solidFill>
                  <a:srgbClr val="D1D1D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0">
              <a:buSzTx/>
              <a:buNone/>
              <a:defRPr>
                <a:solidFill>
                  <a:srgbClr val="AAAAAA"/>
                </a:solidFill>
              </a:defRPr>
            </a:lvl2pPr>
            <a:lvl3pPr marL="0" indent="0">
              <a:buSzTx/>
              <a:buNone/>
              <a:defRPr>
                <a:solidFill>
                  <a:srgbClr val="AAAAAA"/>
                </a:solidFill>
              </a:defRPr>
            </a:lvl3pPr>
            <a:lvl4pPr marL="0" indent="0">
              <a:buSzTx/>
              <a:buNone/>
              <a:defRPr>
                <a:solidFill>
                  <a:srgbClr val="AAAAAA"/>
                </a:solidFill>
              </a:defRPr>
            </a:lvl4pPr>
            <a:lvl5pPr marL="0" indent="0">
              <a:buSzTx/>
              <a:buNone/>
              <a:defRPr>
                <a:solidFill>
                  <a:srgbClr val="AAAAA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12699999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0" y="862330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pic" sz="half" idx="13"/>
          </p:nvPr>
        </p:nvSpPr>
        <p:spPr>
          <a:xfrm>
            <a:off x="8089900" y="1447800"/>
            <a:ext cx="4588626" cy="685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254000" y="1447800"/>
            <a:ext cx="7493000" cy="1016000"/>
          </a:xfrm>
          <a:prstGeom prst="rect">
            <a:avLst/>
          </a:prstGeom>
        </p:spPr>
        <p:txBody>
          <a:bodyPr lIns="50800" tIns="50800" rIns="50800" bIns="50800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half" idx="1"/>
          </p:nvPr>
        </p:nvSpPr>
        <p:spPr>
          <a:xfrm>
            <a:off x="254000" y="2603500"/>
            <a:ext cx="7493000" cy="571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0" y="862330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pic" sz="quarter" idx="13"/>
          </p:nvPr>
        </p:nvSpPr>
        <p:spPr>
          <a:xfrm>
            <a:off x="139700" y="9317141"/>
            <a:ext cx="1553163" cy="33020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pic" sz="quarter" idx="13"/>
          </p:nvPr>
        </p:nvSpPr>
        <p:spPr>
          <a:xfrm>
            <a:off x="139700" y="9317141"/>
            <a:ext cx="1553163" cy="33020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pic" sz="quarter" idx="14"/>
          </p:nvPr>
        </p:nvSpPr>
        <p:spPr>
          <a:xfrm>
            <a:off x="190500" y="9418741"/>
            <a:ext cx="1612900" cy="34290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, &amp; Phot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pic" sz="half" idx="13"/>
          </p:nvPr>
        </p:nvSpPr>
        <p:spPr>
          <a:xfrm>
            <a:off x="7950200" y="2540000"/>
            <a:ext cx="4673600" cy="698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4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sz="half" idx="1"/>
          </p:nvPr>
        </p:nvSpPr>
        <p:spPr>
          <a:xfrm>
            <a:off x="381000" y="2540000"/>
            <a:ext cx="7188200" cy="698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, &amp; Photo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sz="half" idx="13"/>
          </p:nvPr>
        </p:nvSpPr>
        <p:spPr>
          <a:xfrm>
            <a:off x="7950200" y="2540000"/>
            <a:ext cx="4673600" cy="698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4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sz="half" idx="1"/>
          </p:nvPr>
        </p:nvSpPr>
        <p:spPr>
          <a:xfrm>
            <a:off x="381000" y="2540000"/>
            <a:ext cx="7188200" cy="698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09093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, &amp; Photo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pic" sz="half" idx="13"/>
          </p:nvPr>
        </p:nvSpPr>
        <p:spPr>
          <a:xfrm>
            <a:off x="7950200" y="2540000"/>
            <a:ext cx="4673600" cy="698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4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half" idx="1"/>
          </p:nvPr>
        </p:nvSpPr>
        <p:spPr>
          <a:xfrm>
            <a:off x="381000" y="2540000"/>
            <a:ext cx="7188200" cy="698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pic" sz="half" idx="13"/>
          </p:nvPr>
        </p:nvSpPr>
        <p:spPr>
          <a:xfrm>
            <a:off x="7950200" y="2540000"/>
            <a:ext cx="4673600" cy="698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4"/>
          </p:nvPr>
        </p:nvSpPr>
        <p:spPr>
          <a:xfrm>
            <a:off x="254000" y="1143000"/>
            <a:ext cx="109093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sz="half" idx="1"/>
          </p:nvPr>
        </p:nvSpPr>
        <p:spPr>
          <a:xfrm>
            <a:off x="381000" y="2540000"/>
            <a:ext cx="7188200" cy="698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09093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hape 2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254000" y="2540000"/>
            <a:ext cx="5943600" cy="698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12699999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half" idx="1"/>
          </p:nvPr>
        </p:nvSpPr>
        <p:spPr>
          <a:xfrm>
            <a:off x="6807200" y="2540000"/>
            <a:ext cx="5943600" cy="698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12699999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pic" sz="half" idx="13"/>
          </p:nvPr>
        </p:nvSpPr>
        <p:spPr>
          <a:xfrm>
            <a:off x="7950200" y="2540000"/>
            <a:ext cx="4673600" cy="698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4"/>
          </p:nvPr>
        </p:nvSpPr>
        <p:spPr>
          <a:xfrm>
            <a:off x="254000" y="1143000"/>
            <a:ext cx="109093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sz="half" idx="1"/>
          </p:nvPr>
        </p:nvSpPr>
        <p:spPr>
          <a:xfrm>
            <a:off x="381000" y="2540000"/>
            <a:ext cx="7188200" cy="698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6451600" y="2260600"/>
            <a:ext cx="127000" cy="7493000"/>
          </a:xfrm>
          <a:prstGeom prst="rect">
            <a:avLst/>
          </a:prstGeom>
          <a:solidFill>
            <a:srgbClr val="444444">
              <a:alpha val="1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3"/>
          </p:nvPr>
        </p:nvSpPr>
        <p:spPr>
          <a:xfrm>
            <a:off x="254000" y="1143000"/>
            <a:ext cx="12496800" cy="1104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800" b="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12699999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862330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254000" y="1384300"/>
            <a:ext cx="12496800" cy="698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0" y="8623300"/>
            <a:ext cx="13004800" cy="1130300"/>
          </a:xfrm>
          <a:prstGeom prst="rect">
            <a:avLst/>
          </a:prstGeom>
          <a:gradFill>
            <a:gsLst>
              <a:gs pos="0">
                <a:srgbClr val="444444">
                  <a:alpha val="10000"/>
                </a:srgbClr>
              </a:gs>
              <a:gs pos="100000">
                <a:srgbClr val="58596B">
                  <a:alpha val="1000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sz="half" idx="13"/>
          </p:nvPr>
        </p:nvSpPr>
        <p:spPr>
          <a:xfrm>
            <a:off x="2768600" y="1422400"/>
            <a:ext cx="7450667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254000" y="7353300"/>
            <a:ext cx="12496800" cy="1016000"/>
          </a:xfrm>
          <a:prstGeom prst="rect">
            <a:avLst/>
          </a:prstGeom>
        </p:spPr>
        <p:txBody>
          <a:bodyPr lIns="50800" tIns="50800" rIns="50800" bIns="50800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372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oteam_LOGO_CMYK.pdf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1214100" y="76200"/>
            <a:ext cx="1498600" cy="12636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54000" y="254000"/>
            <a:ext cx="124968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54000" y="2540000"/>
            <a:ext cx="12496800" cy="698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2pPr marL="1333500" indent="-571500">
              <a:spcBef>
                <a:spcPts val="2400"/>
              </a:spcBef>
              <a:buChar char="•"/>
              <a:defRPr sz="3600" b="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778000" indent="-571500">
              <a:spcBef>
                <a:spcPts val="2400"/>
              </a:spcBef>
              <a:buChar char="-"/>
              <a:defRPr sz="3200" b="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222500" indent="-571500">
              <a:spcBef>
                <a:spcPts val="2400"/>
              </a:spcBef>
              <a:buChar char="-"/>
              <a:defRPr sz="3200" b="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667000" indent="-571500">
              <a:spcBef>
                <a:spcPts val="2400"/>
              </a:spcBef>
              <a:buChar char="-"/>
              <a:defRPr sz="3200" b="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700507" y="9410700"/>
            <a:ext cx="309373" cy="3372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60606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‣"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397000" marR="0" indent="-6350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‣"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20875" marR="0" indent="-714375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‣"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365375" marR="0" indent="-714375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‣"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809875" marR="0" indent="-714375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‣"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165475" marR="0" indent="-714375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‣"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521075" marR="0" indent="-714375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‣"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876675" marR="0" indent="-714375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‣"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232275" marR="0" indent="-714375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‣"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Bold Condensed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Bold Condensed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Bold Condensed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Bold Condensed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Bold Condensed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Bold Condensed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Bold Condensed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Bold Condensed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Bold Condense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ARS Science Network (SciNet)</a:t>
            </a:r>
          </a:p>
        </p:txBody>
      </p:sp>
      <p:sp>
        <p:nvSpPr>
          <p:cNvPr id="259" name="Shape 25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Status Update and Roadmap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12748767" y="9410700"/>
            <a:ext cx="211837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8475637" y="8823350"/>
            <a:ext cx="3978326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USDA LTAR Annual Workshop, Feb 25, 2016</a:t>
            </a:r>
          </a:p>
        </p:txBody>
      </p:sp>
      <p:sp>
        <p:nvSpPr>
          <p:cNvPr id="262" name="Shape 262"/>
          <p:cNvSpPr/>
          <p:nvPr/>
        </p:nvSpPr>
        <p:spPr>
          <a:xfrm>
            <a:off x="10730915" y="9153550"/>
            <a:ext cx="1971219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/>
            </a:lvl1pPr>
          </a:lstStyle>
          <a:p>
            <a:r>
              <a:t>Archbold-Station, FL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3"/>
          </p:nvPr>
        </p:nvSpPr>
        <p:spPr>
          <a:xfrm>
            <a:off x="254000" y="1143000"/>
            <a:ext cx="11886009" cy="1097382"/>
          </a:xfrm>
          <a:prstGeom prst="rect">
            <a:avLst/>
          </a:prstGeom>
        </p:spPr>
        <p:txBody>
          <a:bodyPr/>
          <a:lstStyle/>
          <a:p>
            <a:r>
              <a:t>Network service provider, national high-speed network for research, education, and commercial members</a:t>
            </a:r>
          </a:p>
        </p:txBody>
      </p:sp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Internet2: Not the internet!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40" name="I2-Network-Infrastructure-Layer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306" y="2222755"/>
            <a:ext cx="11886188" cy="7086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Up to a two line subtitle, generally used to describe the takeaway for the slide</a:t>
            </a:r>
          </a:p>
        </p:txBody>
      </p:sp>
      <p:pic>
        <p:nvPicPr>
          <p:cNvPr id="343" name="20150323_13353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22677" y="-31056"/>
            <a:ext cx="17450154" cy="9815712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>
            <a:spLocks noGrp="1"/>
          </p:cNvSpPr>
          <p:nvPr>
            <p:ph type="sldNum" sz="quarter" idx="2"/>
          </p:nvPr>
        </p:nvSpPr>
        <p:spPr>
          <a:xfrm>
            <a:off x="12700508" y="9410700"/>
            <a:ext cx="30937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-241300" y="7073900"/>
            <a:ext cx="13284200" cy="2044700"/>
          </a:xfrm>
          <a:prstGeom prst="rect">
            <a:avLst/>
          </a:prstGeom>
          <a:solidFill>
            <a:srgbClr val="444444">
              <a:alpha val="75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12700" y="7327900"/>
            <a:ext cx="13042900" cy="13462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Compute and Storage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High-Level SciNet Topology</a:t>
            </a:r>
          </a:p>
        </p:txBody>
      </p:sp>
      <p:sp>
        <p:nvSpPr>
          <p:cNvPr id="362" name="Shape 3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63" name="High Level DMZ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1473200"/>
            <a:ext cx="12801600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Provisionally named Ceres, Scientific Computing Resources</a:t>
            </a:r>
          </a:p>
        </p:txBody>
      </p:sp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Computational Resources</a:t>
            </a:r>
          </a:p>
        </p:txBody>
      </p:sp>
      <p:sp>
        <p:nvSpPr>
          <p:cNvPr id="350" name="Shape 350"/>
          <p:cNvSpPr>
            <a:spLocks noGrp="1"/>
          </p:cNvSpPr>
          <p:nvPr>
            <p:ph type="body" sz="half" idx="1"/>
          </p:nvPr>
        </p:nvSpPr>
        <p:spPr>
          <a:xfrm>
            <a:off x="25400" y="2480129"/>
            <a:ext cx="6468186" cy="6334107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Local Supercomputer (HPC; 1500 processors; </a:t>
            </a:r>
            <a:r>
              <a:rPr i="1"/>
              <a:t>Complete</a:t>
            </a:r>
            <a:r>
              <a:t>)</a:t>
            </a:r>
          </a:p>
          <a:p>
            <a:pPr>
              <a:defRPr sz="3400"/>
            </a:pPr>
            <a:r>
              <a:t>Local Storage (1.3PB; </a:t>
            </a:r>
            <a:r>
              <a:rPr i="1"/>
              <a:t>Complete</a:t>
            </a:r>
            <a:r>
              <a:t>)</a:t>
            </a:r>
          </a:p>
          <a:p>
            <a:pPr>
              <a:defRPr sz="3400"/>
            </a:pPr>
            <a:r>
              <a:t>Cloud Storage (Backup/Archive)</a:t>
            </a:r>
          </a:p>
          <a:p>
            <a:pPr>
              <a:defRPr sz="3400"/>
            </a:pPr>
            <a:r>
              <a:t>Cloud Compute (Bursting, Development, testing)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52" name="ars_hpc_storage_logical_desig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484" y="2480129"/>
            <a:ext cx="6468186" cy="6334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hybrid high performance computing system, private and public cloud functions</a:t>
            </a:r>
          </a:p>
        </p:txBody>
      </p:sp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ARS SciNet: Hybrid HPC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773430" indent="-497205" defTabSz="508254">
              <a:spcBef>
                <a:spcPts val="800"/>
              </a:spcBef>
              <a:defRPr sz="3480"/>
            </a:pPr>
            <a:r>
              <a:t>Extends Local HPC</a:t>
            </a:r>
          </a:p>
          <a:p>
            <a:pPr marL="773430" indent="-497205" defTabSz="508254">
              <a:spcBef>
                <a:spcPts val="800"/>
              </a:spcBef>
              <a:defRPr sz="3480"/>
            </a:pPr>
            <a:r>
              <a:t>Cloud functionality is major focus for next six months</a:t>
            </a:r>
          </a:p>
          <a:p>
            <a:pPr marL="773430" indent="-497205" defTabSz="508254">
              <a:spcBef>
                <a:spcPts val="800"/>
              </a:spcBef>
              <a:defRPr sz="3480"/>
            </a:pPr>
            <a:r>
              <a:t>Function as a single "private cloud" for ARS scientists</a:t>
            </a:r>
          </a:p>
          <a:p>
            <a:pPr marL="773430" indent="-497205" defTabSz="508254">
              <a:spcBef>
                <a:spcPts val="800"/>
              </a:spcBef>
              <a:defRPr sz="3480"/>
            </a:pPr>
            <a:r>
              <a:t>Scalable, cost-effective compute resources in the Cloud when local resource full</a:t>
            </a:r>
          </a:p>
          <a:p>
            <a:pPr marL="773430" indent="-497205" defTabSz="508254">
              <a:spcBef>
                <a:spcPts val="800"/>
              </a:spcBef>
              <a:defRPr sz="3480"/>
            </a:pPr>
            <a:r>
              <a:t>Cloud provides backup, disaster recovery, and high-availability functions to SciNet</a:t>
            </a:r>
          </a:p>
        </p:txBody>
      </p:sp>
      <p:sp>
        <p:nvSpPr>
          <p:cNvPr id="357" name="Shape 3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58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2938" y="3750724"/>
            <a:ext cx="5014386" cy="3342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3874542" y="1836320"/>
            <a:ext cx="9085859" cy="6178029"/>
          </a:xfrm>
          <a:prstGeom prst="roundRect">
            <a:avLst>
              <a:gd name="adj" fmla="val 17724"/>
            </a:avLst>
          </a:prstGeom>
          <a:solidFill>
            <a:schemeClr val="accent1">
              <a:hueOff val="47394"/>
              <a:satOff val="-25753"/>
              <a:lumOff val="-7544"/>
              <a:alpha val="510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Desktop as a gateway to everything</a:t>
            </a:r>
          </a:p>
        </p:txBody>
      </p:sp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Workflow</a:t>
            </a:r>
          </a:p>
        </p:txBody>
      </p:sp>
      <p:sp>
        <p:nvSpPr>
          <p:cNvPr id="368" name="Shape 3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406400" y="3149600"/>
            <a:ext cx="3073400" cy="42799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711150" y="3581400"/>
            <a:ext cx="1270001" cy="1270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Desktop</a:t>
            </a:r>
          </a:p>
        </p:txBody>
      </p:sp>
      <p:sp>
        <p:nvSpPr>
          <p:cNvPr id="371" name="Shape 371"/>
          <p:cNvSpPr/>
          <p:nvPr/>
        </p:nvSpPr>
        <p:spPr>
          <a:xfrm>
            <a:off x="711150" y="4940300"/>
            <a:ext cx="1270001" cy="1270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Desktop</a:t>
            </a:r>
          </a:p>
        </p:txBody>
      </p:sp>
      <p:sp>
        <p:nvSpPr>
          <p:cNvPr id="372" name="Shape 372"/>
          <p:cNvSpPr/>
          <p:nvPr/>
        </p:nvSpPr>
        <p:spPr>
          <a:xfrm>
            <a:off x="1095451" y="6636867"/>
            <a:ext cx="1695298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ARSNet</a:t>
            </a:r>
          </a:p>
        </p:txBody>
      </p:sp>
      <p:sp>
        <p:nvSpPr>
          <p:cNvPr id="373" name="Shape 373"/>
          <p:cNvSpPr/>
          <p:nvPr/>
        </p:nvSpPr>
        <p:spPr>
          <a:xfrm>
            <a:off x="4394200" y="4292600"/>
            <a:ext cx="4064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4220616" y="5711494"/>
            <a:ext cx="753568" cy="337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r>
              <a:t>Firewall</a:t>
            </a:r>
          </a:p>
        </p:txBody>
      </p:sp>
      <p:sp>
        <p:nvSpPr>
          <p:cNvPr id="375" name="Shape 375"/>
          <p:cNvSpPr/>
          <p:nvPr/>
        </p:nvSpPr>
        <p:spPr>
          <a:xfrm>
            <a:off x="5181600" y="2489200"/>
            <a:ext cx="6896100" cy="5054600"/>
          </a:xfrm>
          <a:prstGeom prst="roundRect">
            <a:avLst>
              <a:gd name="adj" fmla="val 18283"/>
            </a:avLst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5780633" y="33216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77" name="Shape 377"/>
          <p:cNvSpPr/>
          <p:nvPr/>
        </p:nvSpPr>
        <p:spPr>
          <a:xfrm>
            <a:off x="5907633" y="34486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78" name="Shape 378"/>
          <p:cNvSpPr/>
          <p:nvPr/>
        </p:nvSpPr>
        <p:spPr>
          <a:xfrm>
            <a:off x="6034633" y="35756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79" name="Shape 379"/>
          <p:cNvSpPr/>
          <p:nvPr/>
        </p:nvSpPr>
        <p:spPr>
          <a:xfrm>
            <a:off x="6161633" y="37026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80" name="Shape 380"/>
          <p:cNvSpPr/>
          <p:nvPr/>
        </p:nvSpPr>
        <p:spPr>
          <a:xfrm>
            <a:off x="6288633" y="38296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81" name="Shape 381"/>
          <p:cNvSpPr/>
          <p:nvPr/>
        </p:nvSpPr>
        <p:spPr>
          <a:xfrm>
            <a:off x="6415633" y="39566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82" name="Shape 382"/>
          <p:cNvSpPr/>
          <p:nvPr/>
        </p:nvSpPr>
        <p:spPr>
          <a:xfrm>
            <a:off x="6161633" y="54171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VM</a:t>
            </a:r>
          </a:p>
        </p:txBody>
      </p:sp>
      <p:sp>
        <p:nvSpPr>
          <p:cNvPr id="383" name="Shape 383"/>
          <p:cNvSpPr/>
          <p:nvPr/>
        </p:nvSpPr>
        <p:spPr>
          <a:xfrm>
            <a:off x="6288633" y="55441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VM</a:t>
            </a:r>
          </a:p>
        </p:txBody>
      </p:sp>
      <p:sp>
        <p:nvSpPr>
          <p:cNvPr id="384" name="Shape 384"/>
          <p:cNvSpPr/>
          <p:nvPr/>
        </p:nvSpPr>
        <p:spPr>
          <a:xfrm>
            <a:off x="6415633" y="56711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VM</a:t>
            </a:r>
          </a:p>
        </p:txBody>
      </p:sp>
      <p:sp>
        <p:nvSpPr>
          <p:cNvPr id="385" name="Shape 385"/>
          <p:cNvSpPr/>
          <p:nvPr/>
        </p:nvSpPr>
        <p:spPr>
          <a:xfrm>
            <a:off x="7994650" y="3956645"/>
            <a:ext cx="1270000" cy="2349501"/>
          </a:xfrm>
          <a:prstGeom prst="rect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Local Storage</a:t>
            </a:r>
          </a:p>
        </p:txBody>
      </p:sp>
      <p:sp>
        <p:nvSpPr>
          <p:cNvPr id="386" name="Shape 386"/>
          <p:cNvSpPr/>
          <p:nvPr/>
        </p:nvSpPr>
        <p:spPr>
          <a:xfrm>
            <a:off x="9573666" y="32581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87" name="Shape 387"/>
          <p:cNvSpPr/>
          <p:nvPr/>
        </p:nvSpPr>
        <p:spPr>
          <a:xfrm>
            <a:off x="9700666" y="33851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88" name="Shape 388"/>
          <p:cNvSpPr/>
          <p:nvPr/>
        </p:nvSpPr>
        <p:spPr>
          <a:xfrm>
            <a:off x="9827666" y="35121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89" name="Shape 389"/>
          <p:cNvSpPr/>
          <p:nvPr/>
        </p:nvSpPr>
        <p:spPr>
          <a:xfrm>
            <a:off x="9954666" y="36391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90" name="Shape 390"/>
          <p:cNvSpPr/>
          <p:nvPr/>
        </p:nvSpPr>
        <p:spPr>
          <a:xfrm>
            <a:off x="10081666" y="37661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Compute</a:t>
            </a:r>
          </a:p>
        </p:txBody>
      </p:sp>
      <p:sp>
        <p:nvSpPr>
          <p:cNvPr id="391" name="Shape 391"/>
          <p:cNvSpPr/>
          <p:nvPr/>
        </p:nvSpPr>
        <p:spPr>
          <a:xfrm>
            <a:off x="10208666" y="3893145"/>
            <a:ext cx="1270001" cy="1270001"/>
          </a:xfrm>
          <a:prstGeom prst="ellipse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Cloud Compute</a:t>
            </a:r>
          </a:p>
        </p:txBody>
      </p:sp>
      <p:sp>
        <p:nvSpPr>
          <p:cNvPr id="392" name="Shape 392"/>
          <p:cNvSpPr/>
          <p:nvPr/>
        </p:nvSpPr>
        <p:spPr>
          <a:xfrm>
            <a:off x="9675266" y="5310901"/>
            <a:ext cx="1155701" cy="1409701"/>
          </a:xfrm>
          <a:prstGeom prst="rect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Cloud Storage</a:t>
            </a:r>
          </a:p>
        </p:txBody>
      </p:sp>
      <p:sp>
        <p:nvSpPr>
          <p:cNvPr id="393" name="Shape 393"/>
          <p:cNvSpPr/>
          <p:nvPr/>
        </p:nvSpPr>
        <p:spPr>
          <a:xfrm>
            <a:off x="9802266" y="5437901"/>
            <a:ext cx="1155701" cy="1409701"/>
          </a:xfrm>
          <a:prstGeom prst="rect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Cloud Storage</a:t>
            </a:r>
          </a:p>
        </p:txBody>
      </p:sp>
      <p:sp>
        <p:nvSpPr>
          <p:cNvPr id="394" name="Shape 394"/>
          <p:cNvSpPr/>
          <p:nvPr/>
        </p:nvSpPr>
        <p:spPr>
          <a:xfrm>
            <a:off x="9929266" y="5564901"/>
            <a:ext cx="1155701" cy="1409701"/>
          </a:xfrm>
          <a:prstGeom prst="rect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Cloud Storage</a:t>
            </a:r>
          </a:p>
        </p:txBody>
      </p:sp>
      <p:sp>
        <p:nvSpPr>
          <p:cNvPr id="395" name="Shape 395"/>
          <p:cNvSpPr/>
          <p:nvPr/>
        </p:nvSpPr>
        <p:spPr>
          <a:xfrm>
            <a:off x="10056266" y="5691901"/>
            <a:ext cx="1155701" cy="1409701"/>
          </a:xfrm>
          <a:prstGeom prst="rect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Cloud Storage</a:t>
            </a:r>
          </a:p>
        </p:txBody>
      </p:sp>
      <p:sp>
        <p:nvSpPr>
          <p:cNvPr id="396" name="Shape 396"/>
          <p:cNvSpPr/>
          <p:nvPr/>
        </p:nvSpPr>
        <p:spPr>
          <a:xfrm>
            <a:off x="10183266" y="5818901"/>
            <a:ext cx="1155701" cy="1409701"/>
          </a:xfrm>
          <a:prstGeom prst="rect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Cloud Storage</a:t>
            </a:r>
          </a:p>
        </p:txBody>
      </p:sp>
      <p:sp>
        <p:nvSpPr>
          <p:cNvPr id="397" name="Shape 397"/>
          <p:cNvSpPr/>
          <p:nvPr/>
        </p:nvSpPr>
        <p:spPr>
          <a:xfrm>
            <a:off x="10310266" y="5945901"/>
            <a:ext cx="1155701" cy="1409701"/>
          </a:xfrm>
          <a:prstGeom prst="rect">
            <a:avLst/>
          </a:prstGeom>
          <a:solidFill>
            <a:srgbClr val="60606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Cloud Storage</a:t>
            </a:r>
          </a:p>
        </p:txBody>
      </p:sp>
      <p:sp>
        <p:nvSpPr>
          <p:cNvPr id="398" name="Shape 398"/>
          <p:cNvSpPr/>
          <p:nvPr/>
        </p:nvSpPr>
        <p:spPr>
          <a:xfrm>
            <a:off x="5260237" y="8014890"/>
            <a:ext cx="1328626" cy="1263599"/>
          </a:xfrm>
          <a:prstGeom prst="pentagon">
            <a:avLst/>
          </a:prstGeom>
          <a:solidFill>
            <a:srgbClr val="60606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r>
              <a:t>Collaborators</a:t>
            </a:r>
          </a:p>
        </p:txBody>
      </p:sp>
      <p:sp>
        <p:nvSpPr>
          <p:cNvPr id="399" name="Shape 399"/>
          <p:cNvSpPr/>
          <p:nvPr/>
        </p:nvSpPr>
        <p:spPr>
          <a:xfrm>
            <a:off x="7965337" y="8014890"/>
            <a:ext cx="1328626" cy="1263599"/>
          </a:xfrm>
          <a:prstGeom prst="pentagon">
            <a:avLst/>
          </a:prstGeom>
          <a:solidFill>
            <a:srgbClr val="60606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r>
              <a:t>Data Repositories</a:t>
            </a:r>
          </a:p>
        </p:txBody>
      </p:sp>
      <p:sp>
        <p:nvSpPr>
          <p:cNvPr id="400" name="Shape 400"/>
          <p:cNvSpPr/>
          <p:nvPr/>
        </p:nvSpPr>
        <p:spPr>
          <a:xfrm>
            <a:off x="10670437" y="8014890"/>
            <a:ext cx="1328626" cy="1263599"/>
          </a:xfrm>
          <a:prstGeom prst="pentagon">
            <a:avLst/>
          </a:prstGeom>
          <a:solidFill>
            <a:srgbClr val="60606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r>
              <a:t>Remote Instruments</a:t>
            </a:r>
          </a:p>
        </p:txBody>
      </p:sp>
      <p:sp>
        <p:nvSpPr>
          <p:cNvPr id="401" name="Shape 401"/>
          <p:cNvSpPr/>
          <p:nvPr/>
        </p:nvSpPr>
        <p:spPr>
          <a:xfrm flipH="1">
            <a:off x="6287844" y="7112938"/>
            <a:ext cx="1157532" cy="1157532"/>
          </a:xfrm>
          <a:prstGeom prst="line">
            <a:avLst/>
          </a:prstGeom>
          <a:ln w="76200">
            <a:solidFill>
              <a:srgbClr val="85888D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9950096" y="7232187"/>
            <a:ext cx="1025142" cy="1025142"/>
          </a:xfrm>
          <a:prstGeom prst="line">
            <a:avLst/>
          </a:prstGeom>
          <a:ln w="76200">
            <a:solidFill>
              <a:srgbClr val="85888D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7368985" y="2544911"/>
            <a:ext cx="1181101" cy="110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Instruments</a:t>
            </a:r>
          </a:p>
        </p:txBody>
      </p:sp>
      <p:sp>
        <p:nvSpPr>
          <p:cNvPr id="404" name="Shape 404"/>
          <p:cNvSpPr/>
          <p:nvPr/>
        </p:nvSpPr>
        <p:spPr>
          <a:xfrm>
            <a:off x="8723833" y="2544911"/>
            <a:ext cx="1181101" cy="110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Instruments</a:t>
            </a:r>
          </a:p>
        </p:txBody>
      </p:sp>
      <p:sp>
        <p:nvSpPr>
          <p:cNvPr id="405" name="Shape 405"/>
          <p:cNvSpPr/>
          <p:nvPr/>
        </p:nvSpPr>
        <p:spPr>
          <a:xfrm>
            <a:off x="2114600" y="5658445"/>
            <a:ext cx="1181101" cy="110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Instruments</a:t>
            </a:r>
          </a:p>
        </p:txBody>
      </p:sp>
      <p:sp>
        <p:nvSpPr>
          <p:cNvPr id="406" name="Shape 406"/>
          <p:cNvSpPr/>
          <p:nvPr/>
        </p:nvSpPr>
        <p:spPr>
          <a:xfrm>
            <a:off x="3301950" y="5219650"/>
            <a:ext cx="4559301" cy="115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0" extrusionOk="0">
                <a:moveTo>
                  <a:pt x="0" y="18597"/>
                </a:moveTo>
                <a:cubicBezTo>
                  <a:pt x="1680" y="20206"/>
                  <a:pt x="3367" y="21106"/>
                  <a:pt x="5041" y="21351"/>
                </a:cubicBezTo>
                <a:cubicBezTo>
                  <a:pt x="6740" y="21600"/>
                  <a:pt x="8521" y="21175"/>
                  <a:pt x="10048" y="17656"/>
                </a:cubicBezTo>
                <a:cubicBezTo>
                  <a:pt x="11570" y="14149"/>
                  <a:pt x="12570" y="7901"/>
                  <a:pt x="14139" y="4708"/>
                </a:cubicBezTo>
                <a:cubicBezTo>
                  <a:pt x="15342" y="2262"/>
                  <a:pt x="16701" y="1873"/>
                  <a:pt x="18014" y="1422"/>
                </a:cubicBezTo>
                <a:cubicBezTo>
                  <a:pt x="19202" y="1014"/>
                  <a:pt x="20397" y="542"/>
                  <a:pt x="21600" y="0"/>
                </a:cubicBezTo>
              </a:path>
            </a:pathLst>
          </a:cu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3882225" y="6165849"/>
            <a:ext cx="1105676" cy="36225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r>
              <a:t>Data Ingest</a:t>
            </a:r>
          </a:p>
        </p:txBody>
      </p:sp>
      <p:sp>
        <p:nvSpPr>
          <p:cNvPr id="408" name="Shape 408"/>
          <p:cNvSpPr/>
          <p:nvPr/>
        </p:nvSpPr>
        <p:spPr>
          <a:xfrm>
            <a:off x="4980046" y="6794324"/>
            <a:ext cx="997547" cy="997547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Web Service</a:t>
            </a:r>
          </a:p>
        </p:txBody>
      </p:sp>
      <p:sp>
        <p:nvSpPr>
          <p:cNvPr id="409" name="Shape 409"/>
          <p:cNvSpPr/>
          <p:nvPr/>
        </p:nvSpPr>
        <p:spPr>
          <a:xfrm>
            <a:off x="2006550" y="4254450"/>
            <a:ext cx="3887555" cy="71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7" extrusionOk="0">
                <a:moveTo>
                  <a:pt x="0" y="0"/>
                </a:moveTo>
                <a:cubicBezTo>
                  <a:pt x="2525" y="6702"/>
                  <a:pt x="5184" y="11774"/>
                  <a:pt x="7921" y="15129"/>
                </a:cubicBezTo>
                <a:cubicBezTo>
                  <a:pt x="10622" y="18440"/>
                  <a:pt x="13385" y="20063"/>
                  <a:pt x="16159" y="20879"/>
                </a:cubicBezTo>
                <a:cubicBezTo>
                  <a:pt x="17971" y="21412"/>
                  <a:pt x="19786" y="21600"/>
                  <a:pt x="21600" y="21444"/>
                </a:cubicBezTo>
              </a:path>
            </a:pathLst>
          </a:custGeom>
          <a:ln w="50800">
            <a:solidFill>
              <a:srgbClr val="1A931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 rot="10800000" flipH="1">
            <a:off x="2003162" y="5180750"/>
            <a:ext cx="3887556" cy="412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309" y="6987"/>
                  <a:pt x="4676" y="12067"/>
                  <a:pt x="7074" y="15194"/>
                </a:cubicBezTo>
                <a:cubicBezTo>
                  <a:pt x="10079" y="19113"/>
                  <a:pt x="13119" y="19953"/>
                  <a:pt x="16159" y="20610"/>
                </a:cubicBezTo>
                <a:cubicBezTo>
                  <a:pt x="17973" y="21003"/>
                  <a:pt x="19786" y="21332"/>
                  <a:pt x="21600" y="21600"/>
                </a:cubicBezTo>
              </a:path>
            </a:pathLst>
          </a:custGeom>
          <a:ln w="50800">
            <a:solidFill>
              <a:srgbClr val="1A931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6265379" y="1838687"/>
            <a:ext cx="4703142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Virtual Core Coverage</a:t>
            </a:r>
          </a:p>
        </p:txBody>
      </p:sp>
      <p:sp>
        <p:nvSpPr>
          <p:cNvPr id="412" name="Shape 412"/>
          <p:cNvSpPr/>
          <p:nvPr/>
        </p:nvSpPr>
        <p:spPr>
          <a:xfrm>
            <a:off x="8163404" y="5427523"/>
            <a:ext cx="907092" cy="84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Software</a:t>
            </a:r>
          </a:p>
        </p:txBody>
      </p:sp>
      <p:sp>
        <p:nvSpPr>
          <p:cNvPr id="413" name="Shape 413"/>
          <p:cNvSpPr/>
          <p:nvPr/>
        </p:nvSpPr>
        <p:spPr>
          <a:xfrm>
            <a:off x="6015475" y="3539237"/>
            <a:ext cx="907092" cy="84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Analysis</a:t>
            </a:r>
          </a:p>
        </p:txBody>
      </p:sp>
      <p:sp>
        <p:nvSpPr>
          <p:cNvPr id="414" name="Shape 414"/>
          <p:cNvSpPr/>
          <p:nvPr/>
        </p:nvSpPr>
        <p:spPr>
          <a:xfrm>
            <a:off x="9846767" y="3504088"/>
            <a:ext cx="907093" cy="848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Analysis</a:t>
            </a:r>
          </a:p>
        </p:txBody>
      </p:sp>
      <p:sp>
        <p:nvSpPr>
          <p:cNvPr id="415" name="Shape 415"/>
          <p:cNvSpPr/>
          <p:nvPr/>
        </p:nvSpPr>
        <p:spPr>
          <a:xfrm>
            <a:off x="8163404" y="3969934"/>
            <a:ext cx="907092" cy="84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416" name="Shape 416"/>
          <p:cNvSpPr/>
          <p:nvPr/>
        </p:nvSpPr>
        <p:spPr>
          <a:xfrm>
            <a:off x="9814966" y="5525702"/>
            <a:ext cx="907092" cy="84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417" name="Shape 417"/>
          <p:cNvSpPr/>
          <p:nvPr/>
        </p:nvSpPr>
        <p:spPr>
          <a:xfrm>
            <a:off x="6148519" y="5497827"/>
            <a:ext cx="997546" cy="848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r>
              <a:t>Development</a:t>
            </a:r>
          </a:p>
        </p:txBody>
      </p:sp>
      <p:sp>
        <p:nvSpPr>
          <p:cNvPr id="418" name="Shape 418"/>
          <p:cNvSpPr/>
          <p:nvPr/>
        </p:nvSpPr>
        <p:spPr>
          <a:xfrm>
            <a:off x="8215262" y="3441700"/>
            <a:ext cx="347170" cy="532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0" y="0"/>
                </a:moveTo>
                <a:cubicBezTo>
                  <a:pt x="5595" y="1567"/>
                  <a:pt x="10478" y="4050"/>
                  <a:pt x="14178" y="7210"/>
                </a:cubicBezTo>
                <a:cubicBezTo>
                  <a:pt x="19012" y="11337"/>
                  <a:pt x="21600" y="16402"/>
                  <a:pt x="21531" y="21600"/>
                </a:cubicBezTo>
              </a:path>
            </a:pathLst>
          </a:custGeom>
          <a:ln w="25400">
            <a:solidFill>
              <a:srgbClr val="85888D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 flipH="1">
            <a:off x="8718325" y="3448174"/>
            <a:ext cx="347170" cy="532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0" y="0"/>
                </a:moveTo>
                <a:cubicBezTo>
                  <a:pt x="5595" y="1567"/>
                  <a:pt x="10478" y="4050"/>
                  <a:pt x="14178" y="7210"/>
                </a:cubicBezTo>
                <a:cubicBezTo>
                  <a:pt x="19012" y="11337"/>
                  <a:pt x="21600" y="16402"/>
                  <a:pt x="21531" y="21600"/>
                </a:cubicBezTo>
              </a:path>
            </a:pathLst>
          </a:custGeom>
          <a:ln w="25400">
            <a:solidFill>
              <a:srgbClr val="85888D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8627137" y="6499458"/>
            <a:ext cx="1" cy="1492975"/>
          </a:xfrm>
          <a:prstGeom prst="line">
            <a:avLst/>
          </a:prstGeom>
          <a:ln w="76200">
            <a:solidFill>
              <a:srgbClr val="85888D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7891081" y="6885112"/>
            <a:ext cx="1477138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SciNet</a:t>
            </a:r>
          </a:p>
        </p:txBody>
      </p:sp>
      <p:sp>
        <p:nvSpPr>
          <p:cNvPr id="422" name="Shape 422"/>
          <p:cNvSpPr/>
          <p:nvPr/>
        </p:nvSpPr>
        <p:spPr>
          <a:xfrm>
            <a:off x="4805858" y="2234088"/>
            <a:ext cx="1270001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SciNet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Workstation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ARS Science Gateway</a:t>
            </a:r>
          </a:p>
        </p:txBody>
      </p:sp>
      <p:sp>
        <p:nvSpPr>
          <p:cNvPr id="425" name="Shape 4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27" name="sn-scigw-0_scinet_ars_usda_gov_hom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275" y="1640252"/>
            <a:ext cx="13145350" cy="7737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30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438909" cy="9855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0" y="4800600"/>
            <a:ext cx="13004800" cy="2044700"/>
          </a:xfrm>
          <a:prstGeom prst="rect">
            <a:avLst/>
          </a:prstGeom>
          <a:solidFill>
            <a:srgbClr val="444444">
              <a:alpha val="7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Virtual Research Support Core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 support is the most important aspect of SciNet, Virtual Core is active now</a:t>
            </a:r>
          </a:p>
        </p:txBody>
      </p:sp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xfrm>
            <a:off x="254000" y="254000"/>
            <a:ext cx="10909300" cy="914400"/>
          </a:xfrm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5880"/>
            </a:lvl1pPr>
          </a:lstStyle>
          <a:p>
            <a:r>
              <a:t>Virtual Research Support Core</a:t>
            </a:r>
          </a:p>
        </p:txBody>
      </p:sp>
      <p:sp>
        <p:nvSpPr>
          <p:cNvPr id="435" name="Shape 4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702310" indent="-451484" defTabSz="461518">
              <a:spcBef>
                <a:spcPts val="700"/>
              </a:spcBef>
              <a:defRPr sz="3160"/>
            </a:pPr>
            <a:r>
              <a:t>Ramp up Virtual Core Activities Feb - Jun: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Project Management (20% of resources)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Research IT Support (50% of resources)</a:t>
            </a:r>
          </a:p>
          <a:p>
            <a:pPr marL="1404620" lvl="2" indent="-451484" defTabSz="461518">
              <a:spcBef>
                <a:spcPts val="400"/>
              </a:spcBef>
              <a:defRPr sz="2528"/>
            </a:pPr>
            <a:r>
              <a:t>HPC, Cloud, Storage, and Network Engineers with experience in scientific support</a:t>
            </a:r>
          </a:p>
          <a:p>
            <a:pPr marL="1404620" lvl="2" indent="-451484" defTabSz="461518">
              <a:spcBef>
                <a:spcPts val="400"/>
              </a:spcBef>
              <a:defRPr sz="2528"/>
            </a:pPr>
            <a:r>
              <a:t>System Administrators, Scientific Software Support (Linux experience)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Scientific Support (20% of resources, </a:t>
            </a:r>
            <a:r>
              <a:rPr b="1" i="1">
                <a:latin typeface="+mn-lt"/>
                <a:ea typeface="+mn-ea"/>
                <a:cs typeface="+mn-cs"/>
                <a:sym typeface="Helvetica Neue"/>
              </a:rPr>
              <a:t>prioritize genomics and LTAR through June</a:t>
            </a:r>
            <a:r>
              <a:t>)</a:t>
            </a:r>
          </a:p>
          <a:p>
            <a:pPr marL="1404620" lvl="2" indent="-451484" defTabSz="461518">
              <a:spcBef>
                <a:spcPts val="400"/>
              </a:spcBef>
              <a:defRPr sz="2528"/>
            </a:pPr>
            <a:r>
              <a:t>Data Management, Databases, and ETL</a:t>
            </a:r>
          </a:p>
          <a:p>
            <a:pPr marL="1404620" lvl="2" indent="-451484" defTabSz="461518">
              <a:spcBef>
                <a:spcPts val="400"/>
              </a:spcBef>
              <a:defRPr sz="2528"/>
            </a:pPr>
            <a:r>
              <a:t>Bioinformatics and Sequence Data Analysis</a:t>
            </a:r>
          </a:p>
          <a:p>
            <a:pPr marL="1404620" lvl="2" indent="-451484" defTabSz="461518">
              <a:spcBef>
                <a:spcPts val="400"/>
              </a:spcBef>
              <a:defRPr sz="2528"/>
            </a:pPr>
            <a:r>
              <a:t>Application Development</a:t>
            </a:r>
          </a:p>
          <a:p>
            <a:pPr marL="1404620" lvl="2" indent="-451484" defTabSz="461518">
              <a:spcBef>
                <a:spcPts val="400"/>
              </a:spcBef>
              <a:defRPr sz="2528"/>
            </a:pPr>
            <a:r>
              <a:t>Modeling</a:t>
            </a:r>
          </a:p>
          <a:p>
            <a:pPr marL="1404620" lvl="2" indent="-451484" defTabSz="461518">
              <a:spcBef>
                <a:spcPts val="400"/>
              </a:spcBef>
              <a:defRPr sz="2528"/>
            </a:pPr>
            <a:r>
              <a:t>Image processing</a:t>
            </a:r>
          </a:p>
          <a:p>
            <a:pPr marL="1404620" lvl="2" indent="-451484" defTabSz="461518">
              <a:spcBef>
                <a:spcPts val="400"/>
              </a:spcBef>
              <a:defRPr sz="2528"/>
            </a:pPr>
            <a:r>
              <a:t>GIS (Geographic Information Systems)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Training (10% of resources)</a:t>
            </a:r>
          </a:p>
        </p:txBody>
      </p:sp>
      <p:sp>
        <p:nvSpPr>
          <p:cNvPr id="436" name="Shape 4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Staff</a:t>
            </a:r>
          </a:p>
        </p:txBody>
      </p:sp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 Research Support Core</a:t>
            </a:r>
          </a:p>
        </p:txBody>
      </p:sp>
      <p:sp>
        <p:nvSpPr>
          <p:cNvPr id="440" name="Shape 440"/>
          <p:cNvSpPr>
            <a:spLocks noGrp="1"/>
          </p:cNvSpPr>
          <p:nvPr>
            <p:ph type="body" idx="1"/>
          </p:nvPr>
        </p:nvSpPr>
        <p:spPr>
          <a:xfrm>
            <a:off x="254000" y="2057400"/>
            <a:ext cx="12496800" cy="6985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02310" indent="-451484" defTabSz="461518">
              <a:spcBef>
                <a:spcPts val="700"/>
              </a:spcBef>
              <a:defRPr sz="3160"/>
            </a:pPr>
            <a:r>
              <a:t>BioTeam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Ari Berman, Project Lead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Brian Osborne, Scientific Lead/User Testing  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Aaron Gardner, HPC Lead</a:t>
            </a:r>
          </a:p>
          <a:p>
            <a:pPr marL="1053465" lvl="1" indent="-451484" defTabSz="461518">
              <a:spcBef>
                <a:spcPts val="400"/>
              </a:spcBef>
              <a:defRPr sz="2844" b="1">
                <a:latin typeface="+mn-lt"/>
                <a:ea typeface="+mn-ea"/>
                <a:cs typeface="+mn-cs"/>
                <a:sym typeface="Helvetica Neue"/>
              </a:defRPr>
            </a:pPr>
            <a:r>
              <a:t>Bhanu Rekepalli, Science Gateway Lead/LTAR Lead/User Testing 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Darrain Waters, Networking Lead 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Adam Kraut, Cloud Lead/Modeling 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Markus Dittrich, HPC/Software/Modeling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Anushka Brownley, User Testing/Software/Genomics 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Simon Twigger, Software/Cloud/Science Gateway 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Adam Marko, HPC/Software/Hardware</a:t>
            </a:r>
          </a:p>
          <a:p>
            <a:pPr marL="702310" indent="-451484" defTabSz="461518">
              <a:spcBef>
                <a:spcPts val="700"/>
              </a:spcBef>
              <a:defRPr sz="3160"/>
            </a:pPr>
            <a:r>
              <a:t>Digital Infuzion</a:t>
            </a:r>
          </a:p>
          <a:p>
            <a:pPr marL="1053465" lvl="1" indent="-451484" defTabSz="461518">
              <a:spcBef>
                <a:spcPts val="400"/>
              </a:spcBef>
              <a:defRPr sz="2844"/>
            </a:pPr>
            <a:r>
              <a:t>Stephan Bour Virtual Core Co-lead (with Ari)  </a:t>
            </a:r>
          </a:p>
        </p:txBody>
      </p:sp>
      <p:sp>
        <p:nvSpPr>
          <p:cNvPr id="441" name="Shape 4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Scientific Computing and Infrastructure, 2013-2014</a:t>
            </a:r>
          </a:p>
        </p:txBody>
      </p:sp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254000" y="254000"/>
            <a:ext cx="10909301" cy="914400"/>
          </a:xfrm>
          <a:prstGeom prst="rect">
            <a:avLst/>
          </a:prstGeom>
        </p:spPr>
        <p:txBody>
          <a:bodyPr>
            <a:normAutofit/>
          </a:bodyPr>
          <a:lstStyle>
            <a:lvl1pPr defTabSz="473201">
              <a:defRPr sz="4860"/>
            </a:lvl1pPr>
          </a:lstStyle>
          <a:p>
            <a:r>
              <a:t>Background: Performed Assessment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Representative of ARS sites nationally</a:t>
            </a:r>
          </a:p>
          <a:p>
            <a:r>
              <a:t>Significant IT users</a:t>
            </a:r>
          </a:p>
          <a:p>
            <a:r>
              <a:t>Computing or data storage</a:t>
            </a:r>
          </a:p>
          <a:p>
            <a:r>
              <a:t>Generate or handle large or complex datasets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12752831" y="9410700"/>
            <a:ext cx="211837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6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1911" y="3170502"/>
            <a:ext cx="3336720" cy="1067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243" y="4957655"/>
            <a:ext cx="5201455" cy="3682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9" name="Shape 449"/>
          <p:cNvSpPr>
            <a:spLocks noGrp="1"/>
          </p:cNvSpPr>
          <p:nvPr>
            <p:ph type="title"/>
          </p:nvPr>
        </p:nvSpPr>
        <p:spPr>
          <a:xfrm>
            <a:off x="254000" y="254000"/>
            <a:ext cx="10909300" cy="914400"/>
          </a:xfrm>
          <a:prstGeom prst="rect">
            <a:avLst/>
          </a:prstGeom>
        </p:spPr>
        <p:txBody>
          <a:bodyPr>
            <a:normAutofit/>
          </a:bodyPr>
          <a:lstStyle>
            <a:lvl1pPr defTabSz="519937">
              <a:defRPr sz="5340"/>
            </a:lvl1pPr>
          </a:lstStyle>
          <a:p>
            <a:r>
              <a:t>SciNet Accomplishments: FY2015</a:t>
            </a:r>
          </a:p>
        </p:txBody>
      </p:sp>
      <p:sp>
        <p:nvSpPr>
          <p:cNvPr id="450" name="Shape 450"/>
          <p:cNvSpPr>
            <a:spLocks noGrp="1"/>
          </p:cNvSpPr>
          <p:nvPr>
            <p:ph type="body" idx="1"/>
          </p:nvPr>
        </p:nvSpPr>
        <p:spPr>
          <a:xfrm>
            <a:off x="254000" y="1485900"/>
            <a:ext cx="12496800" cy="7772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22300" indent="-400050" defTabSz="408940">
              <a:spcBef>
                <a:spcPts val="700"/>
              </a:spcBef>
              <a:defRPr sz="2800"/>
            </a:pPr>
            <a:r>
              <a:t>Digital Infuzion/BioTeam awarded implementation contract (January)</a:t>
            </a:r>
          </a:p>
          <a:p>
            <a:pPr marL="622300" indent="-400050" defTabSz="408940">
              <a:spcBef>
                <a:spcPts val="700"/>
              </a:spcBef>
              <a:defRPr sz="2800"/>
            </a:pPr>
            <a:r>
              <a:t>Establish SCInet at initial locations (March-November)</a:t>
            </a:r>
          </a:p>
          <a:p>
            <a:pPr marL="622300" indent="-400050" defTabSz="408940">
              <a:spcBef>
                <a:spcPts val="700"/>
              </a:spcBef>
              <a:defRPr sz="2800"/>
            </a:pPr>
            <a:r>
              <a:t>Install and configure HPC  “Ceres” (April-November)</a:t>
            </a:r>
          </a:p>
          <a:p>
            <a:pPr marL="622300" indent="-400050" defTabSz="408940">
              <a:spcBef>
                <a:spcPts val="700"/>
              </a:spcBef>
              <a:defRPr sz="2800"/>
            </a:pPr>
            <a:r>
              <a:t>SCInet implementation team established (March )</a:t>
            </a:r>
          </a:p>
          <a:p>
            <a:pPr marL="933450" lvl="1" indent="-400050" defTabSz="408940">
              <a:spcBef>
                <a:spcPts val="1600"/>
              </a:spcBef>
              <a:defRPr sz="2520"/>
            </a:pPr>
            <a:r>
              <a:t>Working Groups : SCInet Locations and HQ</a:t>
            </a:r>
          </a:p>
          <a:p>
            <a:pPr marL="933450" lvl="1" indent="-400050" defTabSz="408940">
              <a:spcBef>
                <a:spcPts val="1600"/>
              </a:spcBef>
              <a:defRPr sz="2520"/>
            </a:pPr>
            <a:r>
              <a:t>Testing of the high performance cluster (October-November)</a:t>
            </a:r>
          </a:p>
          <a:p>
            <a:pPr marL="622300" indent="-400050" defTabSz="408940">
              <a:spcBef>
                <a:spcPts val="700"/>
              </a:spcBef>
              <a:defRPr sz="2800"/>
            </a:pPr>
            <a:r>
              <a:t>Scientific workshops leveraging Big Data infrastructure</a:t>
            </a:r>
          </a:p>
          <a:p>
            <a:pPr marL="933450" lvl="1" indent="-400050" defTabSz="408940">
              <a:spcBef>
                <a:spcPts val="1600"/>
              </a:spcBef>
              <a:defRPr sz="2520"/>
            </a:pPr>
            <a:r>
              <a:t>RNAseq workshop, CSHL, NY ( Dec 2014) out of the I5K initiative</a:t>
            </a:r>
          </a:p>
          <a:p>
            <a:pPr marL="933450" lvl="1" indent="-400050" defTabSz="408940">
              <a:spcBef>
                <a:spcPts val="1600"/>
              </a:spcBef>
              <a:defRPr sz="2520"/>
            </a:pPr>
            <a:r>
              <a:t>Database workshop PAG ( Jan. 2015),  AgBio Database  emerged from this activitiy, and includes data resources outside of USDA ARS</a:t>
            </a:r>
          </a:p>
          <a:p>
            <a:pPr marL="933450" lvl="1" indent="-400050" defTabSz="408940">
              <a:spcBef>
                <a:spcPts val="1600"/>
              </a:spcBef>
              <a:defRPr sz="2520"/>
            </a:pPr>
            <a:r>
              <a:t>Population workshop CSHL, NY  (April 2015)</a:t>
            </a:r>
          </a:p>
          <a:p>
            <a:pPr marL="933450" lvl="1" indent="-400050" defTabSz="408940">
              <a:spcBef>
                <a:spcPts val="1600"/>
              </a:spcBef>
              <a:defRPr sz="2520"/>
            </a:pPr>
            <a:r>
              <a:t>Natural Resource/Animal Health Workshop Beltsville MD (July 2015)</a:t>
            </a:r>
          </a:p>
          <a:p>
            <a:pPr marL="933450" lvl="1" indent="-400050" defTabSz="408940">
              <a:spcBef>
                <a:spcPts val="1600"/>
              </a:spcBef>
              <a:defRPr sz="2520"/>
            </a:pPr>
            <a:r>
              <a:t>Microbiome, workshop, Athens GA, SEA (August, 2015)</a:t>
            </a:r>
          </a:p>
        </p:txBody>
      </p:sp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Group 2015, Testing Group Oct - Nov 2015</a:t>
            </a:r>
          </a:p>
        </p:txBody>
      </p:sp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8358">
              <a:defRPr sz="5940"/>
            </a:lvl1pPr>
          </a:lstStyle>
          <a:p>
            <a:r>
              <a:t>SciNet Applications</a:t>
            </a:r>
          </a:p>
        </p:txBody>
      </p:sp>
      <p:sp>
        <p:nvSpPr>
          <p:cNvPr id="455" name="Shape 455"/>
          <p:cNvSpPr>
            <a:spLocks noGrp="1"/>
          </p:cNvSpPr>
          <p:nvPr>
            <p:ph type="body" idx="1"/>
          </p:nvPr>
        </p:nvSpPr>
        <p:spPr>
          <a:xfrm>
            <a:off x="254000" y="1981200"/>
            <a:ext cx="12496800" cy="6985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40080" indent="-411480" defTabSz="420624">
              <a:spcBef>
                <a:spcPts val="700"/>
              </a:spcBef>
              <a:defRPr sz="2880"/>
            </a:pPr>
            <a:r>
              <a:t>Identification of scientific applications &amp; recruitment of beta testing</a:t>
            </a:r>
          </a:p>
          <a:p>
            <a:pPr marL="960120" lvl="1" indent="-411480" defTabSz="420624">
              <a:spcBef>
                <a:spcPts val="1700"/>
              </a:spcBef>
              <a:defRPr sz="2592"/>
            </a:pPr>
            <a:r>
              <a:t>Identification of ~ 80 testers from 5 areas</a:t>
            </a:r>
          </a:p>
          <a:p>
            <a:pPr marL="960120" lvl="1" indent="-411480" defTabSz="420624">
              <a:spcBef>
                <a:spcPts val="1700"/>
              </a:spcBef>
              <a:defRPr sz="2592"/>
            </a:pPr>
            <a:r>
              <a:t>More than 100 scientific applications were identified</a:t>
            </a:r>
          </a:p>
          <a:p>
            <a:pPr marL="640080" indent="-411480" defTabSz="420624">
              <a:spcBef>
                <a:spcPts val="700"/>
              </a:spcBef>
              <a:defRPr sz="2880"/>
            </a:pPr>
            <a:r>
              <a:t>Establishment of Alpha &amp; Beta working groups</a:t>
            </a:r>
          </a:p>
          <a:p>
            <a:pPr marL="960120" lvl="1" indent="-411480" defTabSz="420624">
              <a:spcBef>
                <a:spcPts val="1700"/>
              </a:spcBef>
              <a:defRPr sz="2592"/>
            </a:pPr>
            <a:r>
              <a:t>Leverage Agile approach with daily meetings</a:t>
            </a:r>
          </a:p>
          <a:p>
            <a:pPr marL="960120" lvl="1" indent="-411480" defTabSz="420624">
              <a:spcBef>
                <a:spcPts val="1700"/>
              </a:spcBef>
              <a:defRPr sz="2592"/>
            </a:pPr>
            <a:r>
              <a:t>~ 20-30% of time dedicated to activity </a:t>
            </a:r>
          </a:p>
          <a:p>
            <a:pPr marL="640080" indent="-411480" defTabSz="420624">
              <a:spcBef>
                <a:spcPts val="700"/>
              </a:spcBef>
              <a:defRPr sz="2880"/>
            </a:pPr>
            <a:r>
              <a:t>Alpha testing of SciNet and HPC by limited number of ARS participants October – November</a:t>
            </a:r>
          </a:p>
          <a:p>
            <a:pPr marL="960120" lvl="1" indent="-411480" defTabSz="420624">
              <a:spcBef>
                <a:spcPts val="1700"/>
              </a:spcBef>
              <a:defRPr sz="2592"/>
            </a:pPr>
            <a:r>
              <a:t>8 scientist at distributed locations</a:t>
            </a:r>
          </a:p>
          <a:p>
            <a:pPr marL="960120" lvl="1" indent="-411480" defTabSz="420624">
              <a:spcBef>
                <a:spcPts val="1700"/>
              </a:spcBef>
              <a:defRPr sz="2592"/>
            </a:pPr>
            <a:r>
              <a:t>21  applications tested</a:t>
            </a:r>
          </a:p>
          <a:p>
            <a:pPr marL="640080" indent="-411480" defTabSz="420624">
              <a:spcBef>
                <a:spcPts val="700"/>
              </a:spcBef>
              <a:defRPr sz="2880"/>
            </a:pPr>
            <a:r>
              <a:t>Testing has resumed for first Beta Testing Group: 2/16/2016</a:t>
            </a:r>
          </a:p>
        </p:txBody>
      </p:sp>
      <p:sp>
        <p:nvSpPr>
          <p:cNvPr id="456" name="Shape 4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SciNet Testing</a:t>
            </a:r>
          </a:p>
        </p:txBody>
      </p:sp>
      <p:sp>
        <p:nvSpPr>
          <p:cNvPr id="460" name="Shape 460"/>
          <p:cNvSpPr>
            <a:spLocks noGrp="1"/>
          </p:cNvSpPr>
          <p:nvPr>
            <p:ph type="body" idx="1"/>
          </p:nvPr>
        </p:nvSpPr>
        <p:spPr>
          <a:xfrm>
            <a:off x="254000" y="2108200"/>
            <a:ext cx="12496800" cy="6985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11200" indent="-457200" defTabSz="467359">
              <a:spcBef>
                <a:spcPts val="800"/>
              </a:spcBef>
              <a:defRPr sz="3200"/>
            </a:pPr>
            <a:r>
              <a:rPr dirty="0"/>
              <a:t>The alpha testing was completed in December </a:t>
            </a:r>
            <a:r>
              <a:rPr dirty="0" smtClean="0"/>
              <a:t>201</a:t>
            </a:r>
            <a:r>
              <a:rPr lang="en-US" dirty="0" smtClean="0"/>
              <a:t>5</a:t>
            </a:r>
            <a:endParaRPr dirty="0"/>
          </a:p>
          <a:p>
            <a:pPr marL="711200" indent="-457200" defTabSz="467359">
              <a:spcBef>
                <a:spcPts val="800"/>
              </a:spcBef>
              <a:defRPr sz="3200"/>
            </a:pPr>
            <a:r>
              <a:rPr dirty="0"/>
              <a:t>20 out of 21 applications “passed”</a:t>
            </a:r>
          </a:p>
          <a:p>
            <a:pPr marL="711200" indent="-457200" defTabSz="467359">
              <a:spcBef>
                <a:spcPts val="800"/>
              </a:spcBef>
              <a:defRPr sz="3200"/>
            </a:pPr>
            <a:r>
              <a:rPr dirty="0"/>
              <a:t>A number of applications ran much faster on Ceres than on the testers’ local resources</a:t>
            </a:r>
          </a:p>
          <a:p>
            <a:pPr marL="1066800" lvl="1" indent="-457200" defTabSz="467359">
              <a:spcBef>
                <a:spcPts val="1900"/>
              </a:spcBef>
              <a:defRPr sz="2880"/>
            </a:pPr>
            <a:r>
              <a:rPr dirty="0"/>
              <a:t>These were parallelized</a:t>
            </a:r>
          </a:p>
          <a:p>
            <a:pPr marL="711200" indent="-457200" defTabSz="467359">
              <a:spcBef>
                <a:spcPts val="800"/>
              </a:spcBef>
              <a:defRPr sz="3200"/>
            </a:pPr>
            <a:r>
              <a:rPr dirty="0"/>
              <a:t>Most of the alpha testers concluded that SciNet and Ceres were very valuable ARS resources that they would regularly use in the future</a:t>
            </a:r>
          </a:p>
          <a:p>
            <a:pPr marL="1066800" lvl="1" indent="-457200" defTabSz="467359">
              <a:spcBef>
                <a:spcPts val="1900"/>
              </a:spcBef>
              <a:defRPr sz="2880"/>
            </a:pPr>
            <a:r>
              <a:rPr dirty="0"/>
              <a:t>“I appreciated being able to test the Ceres HPC since it gave me the opportunity to run analyses on my largest dataset that were not possible locally"</a:t>
            </a:r>
          </a:p>
          <a:p>
            <a:pPr marL="711200" indent="-457200" defTabSz="467359">
              <a:spcBef>
                <a:spcPts val="800"/>
              </a:spcBef>
              <a:defRPr sz="3200"/>
            </a:pPr>
            <a:r>
              <a:rPr dirty="0"/>
              <a:t>Beta testing has begun</a:t>
            </a:r>
          </a:p>
        </p:txBody>
      </p:sp>
      <p:sp>
        <p:nvSpPr>
          <p:cNvPr id="461" name="Shape 4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 i="1"/>
              <a:t>alpha</a:t>
            </a:r>
            <a:r>
              <a:t> and </a:t>
            </a:r>
            <a:r>
              <a:rPr i="1"/>
              <a:t>beta</a:t>
            </a:r>
            <a:r>
              <a:t> testers, by subject matter:</a:t>
            </a:r>
          </a:p>
        </p:txBody>
      </p:sp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SciNet Testing</a:t>
            </a:r>
          </a:p>
        </p:txBody>
      </p:sp>
      <p:sp>
        <p:nvSpPr>
          <p:cNvPr id="465" name="Shape 4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aphicFrame>
        <p:nvGraphicFramePr>
          <p:cNvPr id="466" name="Table 466"/>
          <p:cNvGraphicFramePr/>
          <p:nvPr>
            <p:extLst>
              <p:ext uri="{D42A27DB-BD31-4B8C-83A1-F6EECF244321}">
                <p14:modId xmlns:p14="http://schemas.microsoft.com/office/powerpoint/2010/main" val="3287988512"/>
              </p:ext>
            </p:extLst>
          </p:nvPr>
        </p:nvGraphicFramePr>
        <p:xfrm>
          <a:off x="1347460" y="1724291"/>
          <a:ext cx="7481304" cy="787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765773"/>
                <a:gridCol w="1715531"/>
              </a:tblGrid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Phylogenetics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>
                          <a:latin typeface="Arial"/>
                          <a:ea typeface="Arial"/>
                          <a:cs typeface="Arial"/>
                          <a:sym typeface="Arial"/>
                        </a:rPr>
                        <a:t>Genome Assembly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>
                          <a:latin typeface="Arial"/>
                          <a:ea typeface="Arial"/>
                          <a:cs typeface="Arial"/>
                          <a:sym typeface="Arial"/>
                        </a:rPr>
                        <a:t>Genome Annotation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>
                          <a:latin typeface="Arial"/>
                          <a:ea typeface="Arial"/>
                          <a:cs typeface="Arial"/>
                          <a:sym typeface="Arial"/>
                        </a:rPr>
                        <a:t>Population Genetics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>
                          <a:latin typeface="Arial"/>
                          <a:ea typeface="Arial"/>
                          <a:cs typeface="Arial"/>
                          <a:sym typeface="Arial"/>
                        </a:rPr>
                        <a:t>Sequence Comparison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Metagenomics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>
                          <a:latin typeface="Arial"/>
                          <a:ea typeface="Arial"/>
                          <a:cs typeface="Arial"/>
                          <a:sym typeface="Arial"/>
                        </a:rPr>
                        <a:t>Hydrology and Soil Modeling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>
                          <a:latin typeface="Arial"/>
                          <a:ea typeface="Arial"/>
                          <a:cs typeface="Arial"/>
                          <a:sym typeface="Arial"/>
                        </a:rPr>
                        <a:t>Outbreak Modeling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>
                          <a:latin typeface="Arial"/>
                          <a:ea typeface="Arial"/>
                          <a:cs typeface="Arial"/>
                          <a:sym typeface="Arial"/>
                        </a:rPr>
                        <a:t>GIS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755646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100"/>
                        </a:lnSpc>
                        <a:defRPr sz="1800"/>
                      </a:pPr>
                      <a:r>
                        <a:rPr sz="3000">
                          <a:latin typeface="Arial"/>
                          <a:ea typeface="Arial"/>
                          <a:cs typeface="Arial"/>
                          <a:sym typeface="Arial"/>
                        </a:rPr>
                        <a:t>RNA Analysis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67" name="Shape 467"/>
          <p:cNvSpPr/>
          <p:nvPr/>
        </p:nvSpPr>
        <p:spPr>
          <a:xfrm>
            <a:off x="9539327" y="5206394"/>
            <a:ext cx="2494733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i="1" dirty="0"/>
              <a:t>One tester can have &gt;1 subject</a:t>
            </a:r>
            <a:r>
              <a:rPr dirty="0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alpha and beta testers, by area: </a:t>
            </a:r>
          </a:p>
        </p:txBody>
      </p:sp>
      <p:sp>
        <p:nvSpPr>
          <p:cNvPr id="470" name="Shape 4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SciNet Testing</a:t>
            </a:r>
          </a:p>
        </p:txBody>
      </p:sp>
      <p:sp>
        <p:nvSpPr>
          <p:cNvPr id="471" name="Shape 4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aphicFrame>
        <p:nvGraphicFramePr>
          <p:cNvPr id="472" name="Table 472"/>
          <p:cNvGraphicFramePr/>
          <p:nvPr/>
        </p:nvGraphicFramePr>
        <p:xfrm>
          <a:off x="2638300" y="3469678"/>
          <a:ext cx="7728198" cy="44958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943352"/>
                <a:gridCol w="1784846"/>
              </a:tblGrid>
              <a:tr h="544673">
                <a:tc>
                  <a:txBody>
                    <a:bodyPr/>
                    <a:lstStyle/>
                    <a:p>
                      <a:pPr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Area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Testers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</a:tr>
              <a:tr h="544673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Northeast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544673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Midwest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544673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Pacific West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544673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Plains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544673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Southeast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5500"/>
                        </a:lnSpc>
                        <a:defRPr sz="1800"/>
                      </a:pPr>
                      <a:r>
                        <a:rPr sz="34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38100" marR="38100" marT="25400" marB="25400" anchor="ctr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73" name="Shape 473"/>
          <p:cNvSpPr/>
          <p:nvPr/>
        </p:nvSpPr>
        <p:spPr>
          <a:xfrm>
            <a:off x="3281425" y="8007963"/>
            <a:ext cx="6441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8</a:t>
            </a:r>
            <a:r>
              <a:rPr i="1" dirty="0"/>
              <a:t> alpha</a:t>
            </a:r>
            <a:r>
              <a:rPr dirty="0"/>
              <a:t> and 56 </a:t>
            </a:r>
            <a:r>
              <a:rPr i="1" dirty="0"/>
              <a:t>beta </a:t>
            </a:r>
            <a:r>
              <a:rPr dirty="0"/>
              <a:t>(1 in both)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 i="1"/>
              <a:t>alpha</a:t>
            </a:r>
            <a:r>
              <a:t> and </a:t>
            </a:r>
            <a:r>
              <a:rPr i="1"/>
              <a:t>beta</a:t>
            </a:r>
            <a:r>
              <a:t> testers, by program:</a:t>
            </a:r>
          </a:p>
        </p:txBody>
      </p:sp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SciNet Testing</a:t>
            </a:r>
          </a:p>
        </p:txBody>
      </p:sp>
      <p:sp>
        <p:nvSpPr>
          <p:cNvPr id="477" name="Shape 4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aphicFrame>
        <p:nvGraphicFramePr>
          <p:cNvPr id="478" name="Table 478"/>
          <p:cNvGraphicFramePr/>
          <p:nvPr/>
        </p:nvGraphicFramePr>
        <p:xfrm>
          <a:off x="2878429" y="3130971"/>
          <a:ext cx="7728198" cy="47244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956052"/>
                <a:gridCol w="1772146"/>
              </a:tblGrid>
              <a:tr h="581942">
                <a:tc>
                  <a:txBody>
                    <a:bodyPr/>
                    <a:lstStyle/>
                    <a:p>
                      <a:pPr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Testers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</a:tr>
              <a:tr h="581942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CP &amp; P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581942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AP &amp; P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581942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NR &amp; SAS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581942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NFS &amp; Q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  <a:tr h="581942">
                <a:tc>
                  <a:txBody>
                    <a:bodyPr/>
                    <a:lstStyle/>
                    <a:p>
                      <a:pPr algn="l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NAL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CCCCC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5800"/>
                        </a:lnSpc>
                        <a:defRPr sz="1800"/>
                      </a:pPr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8100" marR="38100" marT="25400" marB="25400" anchor="b" horzOverflow="overflow">
                    <a:lnL w="12700">
                      <a:solidFill>
                        <a:srgbClr val="CCCCCC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CCCCCC"/>
                      </a:solidFill>
                      <a:miter lim="400000"/>
                    </a:lnT>
                    <a:lnB w="12700">
                      <a:solidFill>
                        <a:srgbClr val="CCCCC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SciNet Early 2016 Roadma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782" y="1427657"/>
            <a:ext cx="10577236" cy="8066686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Recently updated</a:t>
            </a:r>
          </a:p>
        </p:txBody>
      </p:sp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SciNet Deployment Timeline</a:t>
            </a:r>
          </a:p>
        </p:txBody>
      </p:sp>
      <p:sp>
        <p:nvSpPr>
          <p:cNvPr id="446" name="Shape 4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Focusing on Major Areas of need first, will be developing the others simultaneously</a:t>
            </a:r>
          </a:p>
        </p:txBody>
      </p:sp>
      <p:sp>
        <p:nvSpPr>
          <p:cNvPr id="481" name="Shape 4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Production Targets for June</a:t>
            </a:r>
          </a:p>
        </p:txBody>
      </p:sp>
      <p:sp>
        <p:nvSpPr>
          <p:cNvPr id="482" name="Shape 4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46100" indent="-228600">
              <a:buAutoNum type="arabicPeriod"/>
            </a:pPr>
            <a:r>
              <a:rPr dirty="0"/>
              <a:t> LTAR</a:t>
            </a:r>
          </a:p>
          <a:p>
            <a:pPr marL="1276350" lvl="1" indent="-514350">
              <a:spcBef>
                <a:spcPts val="600"/>
              </a:spcBef>
              <a:buClr>
                <a:srgbClr val="000000"/>
              </a:buClr>
              <a:buSzPct val="100000"/>
              <a:defRPr sz="2800"/>
            </a:pPr>
            <a:r>
              <a:rPr dirty="0"/>
              <a:t>Common </a:t>
            </a:r>
            <a:r>
              <a:rPr dirty="0" smtClean="0"/>
              <a:t>data ingest</a:t>
            </a:r>
            <a:r>
              <a:rPr lang="en-US" dirty="0" smtClean="0"/>
              <a:t> and analysis</a:t>
            </a:r>
            <a:endParaRPr dirty="0"/>
          </a:p>
          <a:p>
            <a:pPr marL="1276350" lvl="1" indent="-514350">
              <a:spcBef>
                <a:spcPts val="600"/>
              </a:spcBef>
              <a:buClr>
                <a:srgbClr val="000000"/>
              </a:buClr>
              <a:buSzPct val="100000"/>
              <a:defRPr sz="2800"/>
            </a:pPr>
            <a:r>
              <a:rPr dirty="0"/>
              <a:t>Metadata consistency</a:t>
            </a:r>
          </a:p>
          <a:p>
            <a:pPr marL="1276350" lvl="1" indent="-514350">
              <a:spcBef>
                <a:spcPts val="600"/>
              </a:spcBef>
              <a:buClr>
                <a:srgbClr val="000000"/>
              </a:buClr>
              <a:buSzPct val="100000"/>
              <a:defRPr sz="2800"/>
            </a:pPr>
            <a:r>
              <a:rPr dirty="0"/>
              <a:t>Data Storage</a:t>
            </a:r>
          </a:p>
          <a:p>
            <a:pPr marL="1276350" lvl="1" indent="-514350">
              <a:spcBef>
                <a:spcPts val="600"/>
              </a:spcBef>
              <a:buClr>
                <a:srgbClr val="000000"/>
              </a:buClr>
              <a:buSzPct val="100000"/>
              <a:defRPr sz="2800"/>
            </a:pPr>
            <a:r>
              <a:rPr dirty="0"/>
              <a:t>Initial computational workflows </a:t>
            </a:r>
          </a:p>
          <a:p>
            <a:pPr marL="546100" indent="-228600">
              <a:buClr>
                <a:srgbClr val="000000"/>
              </a:buClr>
              <a:buAutoNum type="arabicPeriod" startAt="2"/>
            </a:pPr>
            <a:r>
              <a:rPr dirty="0"/>
              <a:t> Genomics enabled science</a:t>
            </a:r>
          </a:p>
          <a:p>
            <a:pPr marL="1276350" lvl="1" indent="-514350">
              <a:spcBef>
                <a:spcPts val="600"/>
              </a:spcBef>
              <a:buClr>
                <a:srgbClr val="000000"/>
              </a:buClr>
              <a:buSzPct val="100000"/>
              <a:defRPr sz="2800"/>
            </a:pPr>
            <a:r>
              <a:rPr dirty="0"/>
              <a:t>Genome assembly: Genomes &amp; Transcriptomes</a:t>
            </a:r>
          </a:p>
          <a:p>
            <a:pPr marL="1276350" lvl="1" indent="-514350">
              <a:spcBef>
                <a:spcPts val="600"/>
              </a:spcBef>
              <a:buClr>
                <a:srgbClr val="000000"/>
              </a:buClr>
              <a:buSzPct val="100000"/>
              <a:defRPr sz="2800"/>
            </a:pPr>
            <a:r>
              <a:rPr dirty="0"/>
              <a:t>Annotations:  Structural &amp; Functional annotations &amp; Browsers</a:t>
            </a:r>
          </a:p>
          <a:p>
            <a:pPr marL="1276350" lvl="1" indent="-514350">
              <a:spcBef>
                <a:spcPts val="600"/>
              </a:spcBef>
              <a:buClr>
                <a:srgbClr val="000000"/>
              </a:buClr>
              <a:buSzPct val="100000"/>
              <a:defRPr sz="2800"/>
            </a:pPr>
            <a:r>
              <a:rPr dirty="0"/>
              <a:t>Genetic Variation: SNP/indel, GBS</a:t>
            </a:r>
          </a:p>
          <a:p>
            <a:pPr marL="1276350" lvl="1" indent="-514350">
              <a:spcBef>
                <a:spcPts val="600"/>
              </a:spcBef>
              <a:buClr>
                <a:srgbClr val="000000"/>
              </a:buClr>
              <a:buSzPct val="100000"/>
              <a:defRPr sz="2800"/>
            </a:pPr>
            <a:r>
              <a:rPr dirty="0"/>
              <a:t>Expression profiling : CLC &amp; RNAseq tools</a:t>
            </a:r>
          </a:p>
          <a:p>
            <a:pPr marL="546100" indent="-228600">
              <a:buAutoNum type="arabicPeriod" startAt="2"/>
            </a:pPr>
            <a:r>
              <a:rPr dirty="0"/>
              <a:t> Community portals </a:t>
            </a:r>
            <a:r>
              <a:rPr b="0" dirty="0"/>
              <a:t>(</a:t>
            </a:r>
            <a:r>
              <a:rPr b="0" i="1" dirty="0"/>
              <a:t>ramping up, not production)</a:t>
            </a:r>
          </a:p>
        </p:txBody>
      </p:sp>
      <p:sp>
        <p:nvSpPr>
          <p:cNvPr id="483" name="Shape 4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86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82839" cy="977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hape 487"/>
          <p:cNvSpPr/>
          <p:nvPr/>
        </p:nvSpPr>
        <p:spPr>
          <a:xfrm>
            <a:off x="0" y="6502400"/>
            <a:ext cx="13004800" cy="2044700"/>
          </a:xfrm>
          <a:prstGeom prst="rect">
            <a:avLst/>
          </a:prstGeom>
          <a:solidFill>
            <a:srgbClr val="444444">
              <a:alpha val="7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end; Thanks!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Overall SciNet Stats</a:t>
            </a:r>
          </a:p>
        </p:txBody>
      </p:sp>
      <p:sp>
        <p:nvSpPr>
          <p:cNvPr id="491" name="Shape 491"/>
          <p:cNvSpPr>
            <a:spLocks noGrp="1"/>
          </p:cNvSpPr>
          <p:nvPr>
            <p:ph type="body" idx="1"/>
          </p:nvPr>
        </p:nvSpPr>
        <p:spPr>
          <a:xfrm>
            <a:off x="254000" y="2044700"/>
            <a:ext cx="12496800" cy="6985000"/>
          </a:xfrm>
          <a:prstGeom prst="rect">
            <a:avLst/>
          </a:prstGeom>
        </p:spPr>
        <p:txBody>
          <a:bodyPr/>
          <a:lstStyle/>
          <a:p>
            <a:r>
              <a:t>1580 Processing Cores</a:t>
            </a:r>
          </a:p>
          <a:p>
            <a:r>
              <a:t>15.5TB RAM</a:t>
            </a:r>
          </a:p>
          <a:p>
            <a:r>
              <a:t>Four internal compute networks (management, provisioning, HPC, Infiniband) </a:t>
            </a:r>
          </a:p>
          <a:p>
            <a:r>
              <a:t>480 Network Connections</a:t>
            </a:r>
          </a:p>
          <a:p>
            <a:r>
              <a:t>1.32PB Lustre storage</a:t>
            </a:r>
          </a:p>
          <a:p>
            <a:r>
              <a:t>Six locations: 10 - 100Gb connectivity</a:t>
            </a:r>
          </a:p>
          <a:p>
            <a:r>
              <a:t>Internet2 backbone, using AL2S</a:t>
            </a:r>
          </a:p>
        </p:txBody>
      </p:sp>
      <p:sp>
        <p:nvSpPr>
          <p:cNvPr id="492" name="Shape 492"/>
          <p:cNvSpPr>
            <a:spLocks noGrp="1"/>
          </p:cNvSpPr>
          <p:nvPr>
            <p:ph type="sldNum" sz="quarter" idx="2"/>
          </p:nvPr>
        </p:nvSpPr>
        <p:spPr>
          <a:xfrm>
            <a:off x="12743484" y="9410700"/>
            <a:ext cx="223419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Talked to Scientists, Leadership, and IT across the Agency</a:t>
            </a:r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Background: Interviews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sz="half" idx="1"/>
          </p:nvPr>
        </p:nvSpPr>
        <p:spPr>
          <a:xfrm>
            <a:off x="190500" y="2379924"/>
            <a:ext cx="5308601" cy="6438901"/>
          </a:xfrm>
          <a:prstGeom prst="rect">
            <a:avLst/>
          </a:prstGeom>
        </p:spPr>
        <p:txBody>
          <a:bodyPr/>
          <a:lstStyle/>
          <a:p>
            <a:r>
              <a:t>192 people interviewed from 22 locations</a:t>
            </a:r>
          </a:p>
          <a:p>
            <a:r>
              <a:t>7 sites visited, including 4 with complete infrastructure assessments</a:t>
            </a:r>
          </a:p>
        </p:txBody>
      </p:sp>
      <p:sp>
        <p:nvSpPr>
          <p:cNvPr id="274" name="Shape 274"/>
          <p:cNvSpPr>
            <a:spLocks noGrp="1"/>
          </p:cNvSpPr>
          <p:nvPr>
            <p:ph type="sldNum" sz="quarter" idx="2"/>
          </p:nvPr>
        </p:nvSpPr>
        <p:spPr>
          <a:xfrm>
            <a:off x="12749275" y="9410700"/>
            <a:ext cx="211837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aphicFrame>
        <p:nvGraphicFramePr>
          <p:cNvPr id="275" name="Chart 275"/>
          <p:cNvGraphicFramePr/>
          <p:nvPr/>
        </p:nvGraphicFramePr>
        <p:xfrm>
          <a:off x="5633256" y="2667880"/>
          <a:ext cx="6488088" cy="586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Compute Nodes</a:t>
            </a:r>
          </a:p>
        </p:txBody>
      </p:sp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HPC Technical Specifications</a:t>
            </a:r>
          </a:p>
        </p:txBody>
      </p:sp>
      <p:sp>
        <p:nvSpPr>
          <p:cNvPr id="496" name="Shape 496"/>
          <p:cNvSpPr>
            <a:spLocks noGrp="1"/>
          </p:cNvSpPr>
          <p:nvPr>
            <p:ph type="body" sz="half" idx="1"/>
          </p:nvPr>
        </p:nvSpPr>
        <p:spPr>
          <a:xfrm>
            <a:off x="254000" y="2154682"/>
            <a:ext cx="5943600" cy="69850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13409" indent="-394334" defTabSz="403097">
              <a:spcBef>
                <a:spcPts val="600"/>
              </a:spcBef>
              <a:defRPr sz="2760"/>
            </a:pPr>
            <a:r>
              <a:t>Total of 69 servers, all SuperMicro</a:t>
            </a:r>
          </a:p>
          <a:p>
            <a:pPr marL="613409" indent="-394334" defTabSz="403097">
              <a:spcBef>
                <a:spcPts val="600"/>
              </a:spcBef>
              <a:defRPr sz="2760"/>
            </a:pPr>
            <a:r>
              <a:t>64 conventional compute nodes</a:t>
            </a:r>
          </a:p>
          <a:p>
            <a:pPr marL="920114" lvl="1" indent="-394334" defTabSz="403097">
              <a:spcBef>
                <a:spcPts val="400"/>
              </a:spcBef>
              <a:defRPr sz="2484"/>
            </a:pPr>
            <a:r>
              <a:t>16 processor cores each</a:t>
            </a:r>
          </a:p>
          <a:p>
            <a:pPr marL="920114" lvl="1" indent="-394334" defTabSz="403097">
              <a:spcBef>
                <a:spcPts val="400"/>
              </a:spcBef>
              <a:defRPr sz="2484"/>
            </a:pPr>
            <a:r>
              <a:t>128GB RAM</a:t>
            </a:r>
          </a:p>
          <a:p>
            <a:pPr marL="920114" lvl="1" indent="-394334" defTabSz="403097">
              <a:spcBef>
                <a:spcPts val="400"/>
              </a:spcBef>
              <a:defRPr sz="2484"/>
            </a:pPr>
            <a:r>
              <a:t>10Gb Ethernet for management</a:t>
            </a:r>
          </a:p>
          <a:p>
            <a:pPr marL="920114" lvl="1" indent="-394334" defTabSz="403097">
              <a:spcBef>
                <a:spcPts val="400"/>
              </a:spcBef>
              <a:defRPr sz="2484"/>
            </a:pPr>
            <a:r>
              <a:t>40Gb Ethernet for HPC</a:t>
            </a:r>
          </a:p>
          <a:p>
            <a:pPr marL="920114" lvl="1" indent="-394334" defTabSz="403097">
              <a:spcBef>
                <a:spcPts val="400"/>
              </a:spcBef>
              <a:defRPr sz="2484"/>
            </a:pPr>
            <a:r>
              <a:t>56Gb Infiniband (FDR) for IPC and Storage</a:t>
            </a:r>
          </a:p>
          <a:p>
            <a:pPr marL="920114" lvl="1" indent="-394334" defTabSz="403097">
              <a:spcBef>
                <a:spcPts val="400"/>
              </a:spcBef>
              <a:defRPr sz="2484"/>
            </a:pPr>
            <a:r>
              <a:t>1TB local SSD for scratch</a:t>
            </a:r>
          </a:p>
          <a:p>
            <a:pPr marL="613409" indent="-394334" defTabSz="403097">
              <a:spcBef>
                <a:spcPts val="600"/>
              </a:spcBef>
              <a:defRPr sz="2760"/>
            </a:pPr>
            <a:r>
              <a:t>5 high-memory compute nodes</a:t>
            </a:r>
          </a:p>
          <a:p>
            <a:pPr marL="920114" lvl="1" indent="-394334" defTabSz="403097">
              <a:spcBef>
                <a:spcPts val="400"/>
              </a:spcBef>
              <a:defRPr sz="2484"/>
            </a:pPr>
            <a:r>
              <a:t>60 processor cores each</a:t>
            </a:r>
          </a:p>
          <a:p>
            <a:pPr marL="920114" lvl="1" indent="-394334" defTabSz="403097">
              <a:spcBef>
                <a:spcPts val="400"/>
              </a:spcBef>
              <a:defRPr sz="2484"/>
            </a:pPr>
            <a:r>
              <a:t>1.5TB RAM</a:t>
            </a:r>
          </a:p>
          <a:p>
            <a:pPr marL="920114" lvl="1" indent="-394334" defTabSz="403097">
              <a:spcBef>
                <a:spcPts val="400"/>
              </a:spcBef>
              <a:defRPr sz="2484"/>
            </a:pPr>
            <a:r>
              <a:t>Same networking and SSD</a:t>
            </a:r>
          </a:p>
        </p:txBody>
      </p:sp>
      <p:sp>
        <p:nvSpPr>
          <p:cNvPr id="497" name="Shape 497"/>
          <p:cNvSpPr>
            <a:spLocks noGrp="1"/>
          </p:cNvSpPr>
          <p:nvPr>
            <p:ph type="sldNum" sz="quarter" idx="2"/>
          </p:nvPr>
        </p:nvSpPr>
        <p:spPr>
          <a:xfrm>
            <a:off x="12742975" y="9410700"/>
            <a:ext cx="223420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98" name="ars_hpc_storage_logical_desig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484" y="2480129"/>
            <a:ext cx="6468186" cy="6334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/>
          </p:cNvSpPr>
          <p:nvPr>
            <p:ph type="body" idx="13"/>
          </p:nvPr>
        </p:nvSpPr>
        <p:spPr>
          <a:xfrm>
            <a:off x="254000" y="1066800"/>
            <a:ext cx="12496800" cy="1104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Compute: HPC</a:t>
            </a:r>
          </a:p>
        </p:txBody>
      </p:sp>
      <p:sp>
        <p:nvSpPr>
          <p:cNvPr id="502" name="Shape 502"/>
          <p:cNvSpPr>
            <a:spLocks noGrp="1"/>
          </p:cNvSpPr>
          <p:nvPr>
            <p:ph type="sldNum" sz="quarter" idx="2"/>
          </p:nvPr>
        </p:nvSpPr>
        <p:spPr>
          <a:xfrm>
            <a:off x="12747040" y="9410700"/>
            <a:ext cx="223420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503" name="IMG_1803-enhanc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" y="1172971"/>
            <a:ext cx="5689092" cy="758545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04" name="IMG_1805.jpg"/>
          <p:cNvPicPr>
            <a:picLocks noChangeAspect="1"/>
          </p:cNvPicPr>
          <p:nvPr/>
        </p:nvPicPr>
        <p:blipFill>
          <a:blip r:embed="rId3">
            <a:extLst/>
          </a:blip>
          <a:srcRect l="18729" r="18729"/>
          <a:stretch>
            <a:fillRect/>
          </a:stretch>
        </p:blipFill>
        <p:spPr>
          <a:xfrm>
            <a:off x="3098800" y="1336468"/>
            <a:ext cx="3626671" cy="773178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05" name="20150130_1318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6000" y="1719438"/>
            <a:ext cx="3652044" cy="649252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06" name="IMG_1824-enhanced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12000" y="1470617"/>
            <a:ext cx="5242624" cy="699016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07" name="20150128_121030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9900" y="2316438"/>
            <a:ext cx="10261299" cy="577198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1" animBg="1" advAuto="0"/>
      <p:bldP spid="505" grpId="2" animBg="1" advAuto="0"/>
      <p:bldP spid="506" grpId="3" animBg="1" advAuto="0"/>
      <p:bldP spid="507" grpId="4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Lustre - Seagate ClusterStor 9000 - 1.32PB</a:t>
            </a:r>
          </a:p>
        </p:txBody>
      </p:sp>
      <p:sp>
        <p:nvSpPr>
          <p:cNvPr id="510" name="Shape 5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Storage</a:t>
            </a:r>
          </a:p>
        </p:txBody>
      </p:sp>
      <p:sp>
        <p:nvSpPr>
          <p:cNvPr id="511" name="Shape 511"/>
          <p:cNvSpPr>
            <a:spLocks noGrp="1"/>
          </p:cNvSpPr>
          <p:nvPr>
            <p:ph type="sldNum" sz="quarter" idx="2"/>
          </p:nvPr>
        </p:nvSpPr>
        <p:spPr>
          <a:xfrm>
            <a:off x="12747040" y="9410700"/>
            <a:ext cx="223420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512" name="20150624_1518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00" y="2150633"/>
            <a:ext cx="3905194" cy="694256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13" name="20150624_0843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0" y="3441700"/>
            <a:ext cx="7098132" cy="399269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14" name="Screen Shot 2015-06-26 at 6.15.45 PM.png"/>
          <p:cNvPicPr>
            <a:picLocks noChangeAspect="1"/>
          </p:cNvPicPr>
          <p:nvPr/>
        </p:nvPicPr>
        <p:blipFill>
          <a:blip r:embed="rId4">
            <a:extLst/>
          </a:blip>
          <a:srcRect l="5175" t="5006" r="36523" b="13232"/>
          <a:stretch>
            <a:fillRect/>
          </a:stretch>
        </p:blipFill>
        <p:spPr>
          <a:xfrm>
            <a:off x="4826000" y="1820883"/>
            <a:ext cx="7581900" cy="5807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CS9000_capacity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6451" y="4085376"/>
            <a:ext cx="8859998" cy="521419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1" animBg="1" advAuto="0"/>
      <p:bldP spid="514" grpId="2" animBg="1" advAuto="0"/>
      <p:bldP spid="515" grpId="3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Configuration</a:t>
            </a:r>
          </a:p>
        </p:txBody>
      </p:sp>
      <p:sp>
        <p:nvSpPr>
          <p:cNvPr id="518" name="Shape 5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 Specifications</a:t>
            </a:r>
          </a:p>
        </p:txBody>
      </p:sp>
      <p:sp>
        <p:nvSpPr>
          <p:cNvPr id="519" name="Shape 519"/>
          <p:cNvSpPr>
            <a:spLocks noGrp="1"/>
          </p:cNvSpPr>
          <p:nvPr>
            <p:ph type="body" idx="1"/>
          </p:nvPr>
        </p:nvSpPr>
        <p:spPr>
          <a:xfrm>
            <a:off x="254000" y="1955800"/>
            <a:ext cx="12496800" cy="6985000"/>
          </a:xfrm>
          <a:prstGeom prst="rect">
            <a:avLst/>
          </a:prstGeom>
        </p:spPr>
        <p:txBody>
          <a:bodyPr/>
          <a:lstStyle/>
          <a:p>
            <a:r>
              <a:t>Main Operating System: CentOS Linux 6.6</a:t>
            </a:r>
          </a:p>
          <a:p>
            <a:r>
              <a:t>Supported Virtual Machine Types:</a:t>
            </a:r>
          </a:p>
          <a:p>
            <a:pPr lvl="1">
              <a:spcBef>
                <a:spcPts val="600"/>
              </a:spcBef>
            </a:pPr>
            <a:r>
              <a:t>CentOS Linux 6.6 &amp; 7</a:t>
            </a:r>
          </a:p>
          <a:p>
            <a:pPr lvl="1">
              <a:spcBef>
                <a:spcPts val="600"/>
              </a:spcBef>
            </a:pPr>
            <a:r>
              <a:t>Ubuntu Linux 12.04 LTS</a:t>
            </a:r>
          </a:p>
          <a:p>
            <a:pPr lvl="1">
              <a:spcBef>
                <a:spcPts val="600"/>
              </a:spcBef>
            </a:pPr>
            <a:r>
              <a:t>Windows Server 2008</a:t>
            </a:r>
          </a:p>
          <a:p>
            <a:r>
              <a:t>Services run from Linux containers (like Docker)</a:t>
            </a:r>
          </a:p>
          <a:p>
            <a:r>
              <a:t>Compute nodes automatically provisioned</a:t>
            </a:r>
          </a:p>
          <a:p>
            <a:r>
              <a:t>Cluster scheduler: SLURM</a:t>
            </a:r>
          </a:p>
          <a:p>
            <a:r>
              <a:t>Metascheduler for bursting</a:t>
            </a:r>
          </a:p>
        </p:txBody>
      </p:sp>
      <p:sp>
        <p:nvSpPr>
          <p:cNvPr id="520" name="Shape 520"/>
          <p:cNvSpPr>
            <a:spLocks noGrp="1"/>
          </p:cNvSpPr>
          <p:nvPr>
            <p:ph type="sldNum" sz="quarter" idx="2"/>
          </p:nvPr>
        </p:nvSpPr>
        <p:spPr>
          <a:xfrm>
            <a:off x="12743484" y="9410700"/>
            <a:ext cx="223419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Services</a:t>
            </a:r>
          </a:p>
        </p:txBody>
      </p:sp>
      <p:sp>
        <p:nvSpPr>
          <p:cNvPr id="523" name="Shape 5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 Specifications</a:t>
            </a:r>
          </a:p>
        </p:txBody>
      </p:sp>
      <p:sp>
        <p:nvSpPr>
          <p:cNvPr id="524" name="Shape 524"/>
          <p:cNvSpPr>
            <a:spLocks noGrp="1"/>
          </p:cNvSpPr>
          <p:nvPr>
            <p:ph type="body" idx="1"/>
          </p:nvPr>
        </p:nvSpPr>
        <p:spPr>
          <a:xfrm>
            <a:off x="254000" y="1955800"/>
            <a:ext cx="12496800" cy="6985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08990" indent="-520065" defTabSz="531622">
              <a:spcBef>
                <a:spcPts val="900"/>
              </a:spcBef>
              <a:defRPr sz="3640"/>
            </a:pPr>
            <a:r>
              <a:t>SciNet-based authentication: two-factor LDAP/Kerberos</a:t>
            </a:r>
          </a:p>
          <a:p>
            <a:pPr marL="808990" indent="-520065" defTabSz="531622">
              <a:spcBef>
                <a:spcPts val="900"/>
              </a:spcBef>
              <a:defRPr sz="3640"/>
            </a:pPr>
            <a:r>
              <a:t>Local DNS, NTP, </a:t>
            </a:r>
          </a:p>
          <a:p>
            <a:pPr marL="808990" indent="-520065" defTabSz="531622">
              <a:spcBef>
                <a:spcPts val="900"/>
              </a:spcBef>
              <a:defRPr sz="3640"/>
            </a:pPr>
            <a:r>
              <a:t>PXE Server for node provisioning</a:t>
            </a:r>
          </a:p>
          <a:p>
            <a:pPr marL="808990" indent="-520065" defTabSz="531622">
              <a:spcBef>
                <a:spcPts val="900"/>
              </a:spcBef>
              <a:defRPr sz="3640"/>
            </a:pPr>
            <a:r>
              <a:t>Ansible Server for configuration management</a:t>
            </a:r>
          </a:p>
          <a:p>
            <a:pPr marL="808990" indent="-520065" defTabSz="531622">
              <a:spcBef>
                <a:spcPts val="900"/>
              </a:spcBef>
              <a:defRPr sz="3640"/>
            </a:pPr>
            <a:r>
              <a:t>License Server</a:t>
            </a:r>
          </a:p>
          <a:p>
            <a:pPr marL="808990" indent="-520065" defTabSz="531622">
              <a:spcBef>
                <a:spcPts val="900"/>
              </a:spcBef>
              <a:defRPr sz="3640"/>
            </a:pPr>
            <a:r>
              <a:t>Database Servers: MySQL, PostgreSQL, Oracle?, MSSQL?</a:t>
            </a:r>
          </a:p>
          <a:p>
            <a:pPr marL="808990" indent="-520065" defTabSz="531622">
              <a:spcBef>
                <a:spcPts val="900"/>
              </a:spcBef>
              <a:defRPr sz="3640"/>
            </a:pPr>
            <a:r>
              <a:t>iRODS Server for policy and metadata management</a:t>
            </a:r>
          </a:p>
          <a:p>
            <a:pPr marL="808990" indent="-520065" defTabSz="531622">
              <a:spcBef>
                <a:spcPts val="900"/>
              </a:spcBef>
              <a:defRPr sz="3640"/>
            </a:pPr>
            <a:r>
              <a:t>Confluence (documentation, collaboration), Jira (ticketing), Stash (code repo)</a:t>
            </a:r>
          </a:p>
        </p:txBody>
      </p:sp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xfrm>
            <a:off x="12743484" y="9410700"/>
            <a:ext cx="223419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Old map</a:t>
            </a:r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Background: Assessment Map</a:t>
            </a:r>
          </a:p>
        </p:txBody>
      </p:sp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xfrm>
            <a:off x="12752831" y="9410700"/>
            <a:ext cx="211837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309" name="Group 309"/>
          <p:cNvGrpSpPr/>
          <p:nvPr/>
        </p:nvGrpSpPr>
        <p:grpSpPr>
          <a:xfrm>
            <a:off x="1452129" y="2504078"/>
            <a:ext cx="10100542" cy="5785012"/>
            <a:chOff x="0" y="99768"/>
            <a:chExt cx="10100541" cy="5785011"/>
          </a:xfrm>
        </p:grpSpPr>
        <p:pic>
          <p:nvPicPr>
            <p:cNvPr id="280" name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19112"/>
            <a:stretch>
              <a:fillRect/>
            </a:stretch>
          </p:blipFill>
          <p:spPr>
            <a:xfrm>
              <a:off x="0" y="99768"/>
              <a:ext cx="10100542" cy="5785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" name="Shape 281"/>
            <p:cNvSpPr/>
            <p:nvPr/>
          </p:nvSpPr>
          <p:spPr>
            <a:xfrm>
              <a:off x="8300750" y="4545060"/>
              <a:ext cx="253843" cy="25384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8300750" y="4973223"/>
              <a:ext cx="253843" cy="253843"/>
            </a:xfrm>
            <a:prstGeom prst="ellipse">
              <a:avLst/>
            </a:prstGeom>
            <a:solidFill>
              <a:srgbClr val="0000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8300750" y="5396291"/>
              <a:ext cx="253843" cy="253843"/>
            </a:xfrm>
            <a:prstGeom prst="ellipse">
              <a:avLst/>
            </a:prstGeom>
            <a:solidFill>
              <a:srgbClr val="80808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8554592" y="4488651"/>
              <a:ext cx="1545949" cy="337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129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sz="1800"/>
              </a:pPr>
              <a:r>
                <a:rPr sz="1400"/>
                <a:t>Infrastructure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8540605" y="4916813"/>
              <a:ext cx="1545950" cy="337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129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sz="1800"/>
              </a:pPr>
              <a:r>
                <a:rPr sz="1400"/>
                <a:t>Site Visits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8526502" y="5339882"/>
              <a:ext cx="1545949" cy="337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129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sz="1800"/>
              </a:pPr>
              <a:r>
                <a:rPr sz="1400"/>
                <a:t>Represented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5569829" y="3986060"/>
              <a:ext cx="197433" cy="197434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7803203" y="2454000"/>
              <a:ext cx="197434" cy="197434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982581" y="2191149"/>
              <a:ext cx="197433" cy="197434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15728" y="2552717"/>
              <a:ext cx="197433" cy="19743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7605770" y="1678372"/>
              <a:ext cx="197434" cy="197434"/>
            </a:xfrm>
            <a:prstGeom prst="ellipse">
              <a:avLst/>
            </a:prstGeom>
            <a:solidFill>
              <a:srgbClr val="0000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8455876" y="1480939"/>
              <a:ext cx="197433" cy="197434"/>
            </a:xfrm>
            <a:prstGeom prst="ellipse">
              <a:avLst/>
            </a:prstGeom>
            <a:solidFill>
              <a:srgbClr val="0000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3064557" y="2633414"/>
              <a:ext cx="197434" cy="197434"/>
            </a:xfrm>
            <a:prstGeom prst="ellipse">
              <a:avLst/>
            </a:prstGeom>
            <a:solidFill>
              <a:srgbClr val="0000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890230" y="3742404"/>
              <a:ext cx="197434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4309359" y="2478288"/>
              <a:ext cx="197434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5137703" y="2802642"/>
              <a:ext cx="197433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413161" y="1015563"/>
              <a:ext cx="197433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14230" y="2337265"/>
              <a:ext cx="197434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408076" y="3498748"/>
              <a:ext cx="197433" cy="197433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337567" y="1142484"/>
              <a:ext cx="197433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7186394" y="4671469"/>
              <a:ext cx="197434" cy="197433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574676" y="4155288"/>
              <a:ext cx="197434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010552" y="2092433"/>
              <a:ext cx="197433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4450171" y="2830847"/>
              <a:ext cx="197434" cy="197433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383424" y="757805"/>
              <a:ext cx="197434" cy="197433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7662184" y="3198682"/>
              <a:ext cx="197433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3999092" y="4784287"/>
              <a:ext cx="197434" cy="197434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855429" y="4028368"/>
              <a:ext cx="197434" cy="197433"/>
            </a:xfrm>
            <a:prstGeom prst="ellipse">
              <a:avLst/>
            </a:prstGeom>
            <a:solidFill>
              <a:srgbClr val="555555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Takeaways</a:t>
            </a:r>
          </a:p>
        </p:txBody>
      </p:sp>
      <p:sp>
        <p:nvSpPr>
          <p:cNvPr id="312" name="Shape 3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Background: Overall Findings</a:t>
            </a:r>
          </a:p>
        </p:txBody>
      </p:sp>
      <p:sp>
        <p:nvSpPr>
          <p:cNvPr id="313" name="Shape 313"/>
          <p:cNvSpPr>
            <a:spLocks noGrp="1"/>
          </p:cNvSpPr>
          <p:nvPr>
            <p:ph type="body" idx="1"/>
          </p:nvPr>
        </p:nvSpPr>
        <p:spPr>
          <a:xfrm>
            <a:off x="254000" y="2095500"/>
            <a:ext cx="12496800" cy="6985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62330" indent="-554355" defTabSz="566674">
              <a:spcBef>
                <a:spcPts val="900"/>
              </a:spcBef>
              <a:defRPr sz="3880"/>
            </a:pPr>
            <a:r>
              <a:t>University proximity: good for researchers</a:t>
            </a:r>
          </a:p>
          <a:p>
            <a:pPr marL="862330" indent="-554355" defTabSz="566674">
              <a:spcBef>
                <a:spcPts val="900"/>
              </a:spcBef>
              <a:defRPr sz="3880"/>
            </a:pPr>
            <a:r>
              <a:t>Lack of proximity: more difficult, isolated</a:t>
            </a:r>
          </a:p>
          <a:p>
            <a:pPr marL="862330" indent="-554355" defTabSz="566674">
              <a:spcBef>
                <a:spcPts val="900"/>
              </a:spcBef>
              <a:defRPr sz="3880"/>
            </a:pPr>
            <a:r>
              <a:t>Largest IT gaps: infrastructure &amp; informatics</a:t>
            </a:r>
          </a:p>
          <a:p>
            <a:pPr marL="862330" indent="-554355" defTabSz="566674">
              <a:spcBef>
                <a:spcPts val="900"/>
              </a:spcBef>
              <a:defRPr sz="3880" i="1"/>
            </a:pPr>
            <a:r>
              <a:t>DNA sequencing analysis major driver </a:t>
            </a:r>
          </a:p>
          <a:p>
            <a:pPr marL="862330" indent="-554355" defTabSz="566674">
              <a:spcBef>
                <a:spcPts val="900"/>
              </a:spcBef>
              <a:defRPr sz="3880"/>
            </a:pPr>
            <a:r>
              <a:t>Mixed IT review: some locations good, others quite bad</a:t>
            </a:r>
          </a:p>
          <a:p>
            <a:pPr marL="862330" indent="-554355" defTabSz="566674">
              <a:spcBef>
                <a:spcPts val="900"/>
              </a:spcBef>
              <a:defRPr sz="3880"/>
            </a:pPr>
            <a:r>
              <a:t>Scattered high performance computing (HPC)</a:t>
            </a:r>
          </a:p>
          <a:p>
            <a:pPr marL="862330" indent="-554355" defTabSz="566674">
              <a:spcBef>
                <a:spcPts val="900"/>
              </a:spcBef>
              <a:defRPr sz="3880"/>
            </a:pPr>
            <a:r>
              <a:t>Network bandwidth still generally inadequate</a:t>
            </a:r>
          </a:p>
          <a:p>
            <a:pPr marL="862330" indent="-554355" defTabSz="566674">
              <a:spcBef>
                <a:spcPts val="900"/>
              </a:spcBef>
              <a:defRPr sz="3880"/>
            </a:pPr>
            <a:r>
              <a:t>High-capacity storage needed, data is at risk!</a:t>
            </a:r>
          </a:p>
          <a:p>
            <a:pPr marL="862330" indent="-554355" defTabSz="566674">
              <a:spcBef>
                <a:spcPts val="900"/>
              </a:spcBef>
              <a:defRPr sz="3880"/>
            </a:pPr>
            <a:r>
              <a:t>Specialized IT support is needed!</a:t>
            </a:r>
          </a:p>
        </p:txBody>
      </p:sp>
      <p:sp>
        <p:nvSpPr>
          <p:cNvPr id="314" name="Shape 314"/>
          <p:cNvSpPr>
            <a:spLocks noGrp="1"/>
          </p:cNvSpPr>
          <p:nvPr>
            <p:ph type="sldNum" sz="quarter" idx="2"/>
          </p:nvPr>
        </p:nvSpPr>
        <p:spPr>
          <a:xfrm>
            <a:off x="12749275" y="9410700"/>
            <a:ext cx="211837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High-performance research computing environment for ARS</a:t>
            </a:r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SciNet?</a:t>
            </a:r>
          </a:p>
        </p:txBody>
      </p:sp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764540" indent="-491490" defTabSz="502412">
              <a:spcBef>
                <a:spcPts val="800"/>
              </a:spcBef>
              <a:defRPr sz="3440"/>
            </a:pPr>
            <a:r>
              <a:t>SciNet Network Services: high-speed research network, with Internet2 connection</a:t>
            </a:r>
          </a:p>
          <a:p>
            <a:pPr marL="764540" indent="-491490" defTabSz="502412">
              <a:spcBef>
                <a:spcPts val="800"/>
              </a:spcBef>
              <a:defRPr sz="3440"/>
            </a:pPr>
            <a:r>
              <a:t>Computing Resources</a:t>
            </a:r>
          </a:p>
          <a:p>
            <a:pPr marL="1146810" lvl="1" indent="-491490" defTabSz="502412">
              <a:spcBef>
                <a:spcPts val="2000"/>
              </a:spcBef>
              <a:defRPr sz="3096"/>
            </a:pPr>
            <a:r>
              <a:t>Local HPC Cluster - Done</a:t>
            </a:r>
          </a:p>
          <a:p>
            <a:pPr marL="1146810" lvl="1" indent="-491490" defTabSz="502412">
              <a:spcBef>
                <a:spcPts val="2000"/>
              </a:spcBef>
              <a:defRPr sz="3096"/>
            </a:pPr>
            <a:r>
              <a:t>Cloud-based compute - In progress</a:t>
            </a:r>
          </a:p>
          <a:p>
            <a:pPr marL="1146810" lvl="1" indent="-491490" defTabSz="502412">
              <a:spcBef>
                <a:spcPts val="2000"/>
              </a:spcBef>
              <a:defRPr sz="3096"/>
            </a:pPr>
            <a:r>
              <a:t>Application Layer in between - In progress</a:t>
            </a:r>
          </a:p>
          <a:p>
            <a:pPr marL="1146810" lvl="1" indent="-491490" defTabSz="502412">
              <a:spcBef>
                <a:spcPts val="2000"/>
              </a:spcBef>
              <a:defRPr sz="3096"/>
            </a:pPr>
            <a:r>
              <a:t>Storage: Local high-speed (Done) and Cloud storage - In progress</a:t>
            </a:r>
          </a:p>
          <a:p>
            <a:pPr marL="764540" indent="-491490" defTabSz="502412">
              <a:spcBef>
                <a:spcPts val="800"/>
              </a:spcBef>
              <a:defRPr sz="3440"/>
            </a:pPr>
            <a:r>
              <a:t>Virtual Research Support Core (ramping up)</a:t>
            </a:r>
          </a:p>
          <a:p>
            <a:pPr marL="764540" indent="-491490" defTabSz="502412">
              <a:spcBef>
                <a:spcPts val="800"/>
              </a:spcBef>
              <a:defRPr sz="3440"/>
            </a:pPr>
            <a:r>
              <a:t>Primary Deployment is Complete! Being tested by users</a:t>
            </a:r>
          </a:p>
        </p:txBody>
      </p:sp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xfrm>
            <a:off x="12749275" y="9410700"/>
            <a:ext cx="211837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20150312_160842-small-enhanc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35955" y="-1"/>
            <a:ext cx="17339735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xfrm>
            <a:off x="12704064" y="9410700"/>
            <a:ext cx="309372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2704064" y="9410700"/>
            <a:ext cx="309373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606060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24" name="Shape 324"/>
          <p:cNvSpPr/>
          <p:nvPr/>
        </p:nvSpPr>
        <p:spPr>
          <a:xfrm>
            <a:off x="0" y="2979270"/>
            <a:ext cx="13004801" cy="2044701"/>
          </a:xfrm>
          <a:prstGeom prst="rect">
            <a:avLst/>
          </a:prstGeom>
          <a:solidFill>
            <a:srgbClr val="444444">
              <a:alpha val="86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SciNet Network Services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National network map for SciNet, Core is complete (black lines), Red lines being developed now</a:t>
            </a:r>
          </a:p>
        </p:txBody>
      </p:sp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8358">
              <a:defRPr sz="5940"/>
            </a:lvl1pPr>
          </a:lstStyle>
          <a:p>
            <a:r>
              <a:t>SciNet Network Services</a:t>
            </a:r>
          </a:p>
        </p:txBody>
      </p:sp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12749275" y="9410700"/>
            <a:ext cx="211837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11283132" y="8432906"/>
            <a:ext cx="102592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08388"/>
            <a:ext cx="11620500" cy="7137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Deployment is complete, next is to integrate scientists and equipment at locations</a:t>
            </a:r>
          </a:p>
        </p:txBody>
      </p:sp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SciNet Network Services</a:t>
            </a:r>
          </a:p>
        </p:txBody>
      </p:sp>
      <p:sp>
        <p:nvSpPr>
          <p:cNvPr id="334" name="Shape 3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Ames, IA (100Gb)</a:t>
            </a:r>
          </a:p>
          <a:p>
            <a:r>
              <a:t>Beltsville, MD (100Gb, external gateway)</a:t>
            </a:r>
          </a:p>
          <a:p>
            <a:r>
              <a:t>Albany, CA (100Gb, external gateway)</a:t>
            </a:r>
          </a:p>
          <a:p>
            <a:r>
              <a:t>Fort Collins, CO (10Gb)</a:t>
            </a:r>
          </a:p>
          <a:p>
            <a:r>
              <a:t>Clay Center, NE (10Gb)</a:t>
            </a:r>
          </a:p>
          <a:p>
            <a:r>
              <a:t>Stoneville, MS (10Gb)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12749275" y="9410700"/>
            <a:ext cx="211837" cy="337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6060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6060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1568</Words>
  <Application>Microsoft Macintosh PowerPoint</Application>
  <PresentationFormat>Custom</PresentationFormat>
  <Paragraphs>333</Paragraphs>
  <Slides>34</Slides>
  <Notes>1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White</vt:lpstr>
      <vt:lpstr>ARS Science Network (SciNet)</vt:lpstr>
      <vt:lpstr>Background: Performed Assessment</vt:lpstr>
      <vt:lpstr>Background: Interviews</vt:lpstr>
      <vt:lpstr>Background: Assessment Map</vt:lpstr>
      <vt:lpstr>Background: Overall Findings</vt:lpstr>
      <vt:lpstr>What is SciNet?</vt:lpstr>
      <vt:lpstr>PowerPoint Presentation</vt:lpstr>
      <vt:lpstr>SciNet Network Services</vt:lpstr>
      <vt:lpstr>SciNet Network Services</vt:lpstr>
      <vt:lpstr>Internet2: Not the internet!</vt:lpstr>
      <vt:lpstr>Compute and Storage</vt:lpstr>
      <vt:lpstr>High-Level SciNet Topology</vt:lpstr>
      <vt:lpstr>Computational Resources</vt:lpstr>
      <vt:lpstr>ARS SciNet: Hybrid HPC</vt:lpstr>
      <vt:lpstr>Typical Workflow</vt:lpstr>
      <vt:lpstr>ARS Science Gateway</vt:lpstr>
      <vt:lpstr>PowerPoint Presentation</vt:lpstr>
      <vt:lpstr>Virtual Research Support Core</vt:lpstr>
      <vt:lpstr>Virtual Research Support Core</vt:lpstr>
      <vt:lpstr>SciNet Accomplishments: FY2015</vt:lpstr>
      <vt:lpstr>SciNet Applications</vt:lpstr>
      <vt:lpstr>SciNet Testing</vt:lpstr>
      <vt:lpstr>SciNet Testing</vt:lpstr>
      <vt:lpstr>SciNet Testing</vt:lpstr>
      <vt:lpstr>SciNet Testing</vt:lpstr>
      <vt:lpstr>SciNet Deployment Timeline</vt:lpstr>
      <vt:lpstr>Production Targets for June</vt:lpstr>
      <vt:lpstr>PowerPoint Presentation</vt:lpstr>
      <vt:lpstr>Overall SciNet Stats</vt:lpstr>
      <vt:lpstr>HPC Technical Specifications</vt:lpstr>
      <vt:lpstr>Compute: HPC</vt:lpstr>
      <vt:lpstr>Storage</vt:lpstr>
      <vt:lpstr>System Specifications</vt:lpstr>
      <vt:lpstr>System Specifications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ARS Science Network (SciNet)</dc:title>
  <cp:lastModifiedBy>Bhanu Rekepalli</cp:lastModifiedBy>
  <cp:revision>6</cp:revision>
  <dcterms:modified xsi:type="dcterms:W3CDTF">2016-02-25T03:29:23Z</dcterms:modified>
</cp:coreProperties>
</file>